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Proxima Nova Extrabold"/>
      <p:bold r:id="rId29"/>
    </p:embeddedFont>
    <p:embeddedFont>
      <p:font typeface="Bitter"/>
      <p:regular r:id="rId30"/>
      <p:bold r:id="rId31"/>
      <p:italic r:id="rId32"/>
      <p:boldItalic r:id="rId33"/>
    </p:embeddedFont>
    <p:embeddedFont>
      <p:font typeface="Proxima Nova Semibold"/>
      <p:regular r:id="rId34"/>
      <p:bold r:id="rId35"/>
      <p:boldItalic r:id="rId36"/>
    </p:embeddedFont>
    <p:embeddedFont>
      <p:font typeface="Source Sans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08BD55-C9CC-423A-AFD7-68185EBB693A}">
  <a:tblStyle styleId="{4308BD55-C9CC-423A-AFD7-68185EBB6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Italic.fntdata"/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Robo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itter-bold.fntdata"/><Relationship Id="rId30" Type="http://schemas.openxmlformats.org/officeDocument/2006/relationships/font" Target="fonts/Bitter-regular.fntdata"/><Relationship Id="rId11" Type="http://schemas.openxmlformats.org/officeDocument/2006/relationships/slide" Target="slides/slide6.xml"/><Relationship Id="rId33" Type="http://schemas.openxmlformats.org/officeDocument/2006/relationships/font" Target="fonts/Bitter-boldItalic.fntdata"/><Relationship Id="rId10" Type="http://schemas.openxmlformats.org/officeDocument/2006/relationships/slide" Target="slides/slide5.xml"/><Relationship Id="rId32" Type="http://schemas.openxmlformats.org/officeDocument/2006/relationships/font" Target="fonts/Bitter-italic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SourceSansPro-regular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SourceSansPro-italic.fntdata"/><Relationship Id="rId16" Type="http://schemas.openxmlformats.org/officeDocument/2006/relationships/slide" Target="slides/slide11.xml"/><Relationship Id="rId38" Type="http://schemas.openxmlformats.org/officeDocument/2006/relationships/font" Target="fonts/SourceSans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bdeaac8ba_0_3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bdeaac8ba_0_3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bdeaac8ba_0_3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bdeaac8ba_0_3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c62751cf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c62751cf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29246c6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29246c6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0d41670ec_7_25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0d41670ec_7_25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09c5b31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09c5b31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0d41670ec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0d41670ec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0d41670ec_7_24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0d41670ec_7_24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0d41670ec_7_24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0d41670ec_7_24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c62751cf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c62751cf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bdeaac8ba_0_9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bdeaac8ba_0_9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09c5b31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09c5b31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c62751cf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c62751cf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98980" y="1113675"/>
            <a:ext cx="25008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2855" y="3602575"/>
            <a:ext cx="2376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20925" y="535150"/>
            <a:ext cx="8262600" cy="4194600"/>
            <a:chOff x="420925" y="535150"/>
            <a:chExt cx="8262600" cy="4194600"/>
          </a:xfrm>
        </p:grpSpPr>
        <p:sp>
          <p:nvSpPr>
            <p:cNvPr id="15" name="Google Shape;15;p2"/>
            <p:cNvSpPr/>
            <p:nvPr/>
          </p:nvSpPr>
          <p:spPr>
            <a:xfrm>
              <a:off x="420925" y="535150"/>
              <a:ext cx="8262600" cy="4194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8470650" y="733350"/>
              <a:ext cx="0" cy="3577675"/>
              <a:chOff x="8470650" y="733350"/>
              <a:chExt cx="0" cy="3577675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470650" y="738325"/>
                <a:ext cx="0" cy="357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8470650" y="733350"/>
                <a:ext cx="0" cy="117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" name="Google Shape;80;p11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1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1"/>
          <p:cNvSpPr txBox="1"/>
          <p:nvPr>
            <p:ph hasCustomPrompt="1" type="title"/>
          </p:nvPr>
        </p:nvSpPr>
        <p:spPr>
          <a:xfrm>
            <a:off x="2671075" y="2294775"/>
            <a:ext cx="4964400" cy="13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2671075" y="3613300"/>
            <a:ext cx="49644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" name="Google Shape;88;p13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3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3"/>
          <p:cNvSpPr txBox="1"/>
          <p:nvPr>
            <p:ph type="title"/>
          </p:nvPr>
        </p:nvSpPr>
        <p:spPr>
          <a:xfrm>
            <a:off x="3480774" y="1742785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" type="title"/>
          </p:nvPr>
        </p:nvSpPr>
        <p:spPr>
          <a:xfrm>
            <a:off x="3581655" y="1270675"/>
            <a:ext cx="10959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3480774" y="2329308"/>
            <a:ext cx="200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title"/>
          </p:nvPr>
        </p:nvSpPr>
        <p:spPr>
          <a:xfrm>
            <a:off x="6022328" y="1742785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6113355" y="1270675"/>
            <a:ext cx="10959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5" type="subTitle"/>
          </p:nvPr>
        </p:nvSpPr>
        <p:spPr>
          <a:xfrm>
            <a:off x="6022328" y="2329308"/>
            <a:ext cx="200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6" type="title"/>
          </p:nvPr>
        </p:nvSpPr>
        <p:spPr>
          <a:xfrm>
            <a:off x="3480774" y="3532179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3581655" y="3062520"/>
            <a:ext cx="10959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3480774" y="4118702"/>
            <a:ext cx="200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9" type="title"/>
          </p:nvPr>
        </p:nvSpPr>
        <p:spPr>
          <a:xfrm>
            <a:off x="6022328" y="3532179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13" type="title"/>
          </p:nvPr>
        </p:nvSpPr>
        <p:spPr>
          <a:xfrm>
            <a:off x="6113355" y="3062520"/>
            <a:ext cx="10959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6022328" y="4118702"/>
            <a:ext cx="200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5" type="title"/>
          </p:nvPr>
        </p:nvSpPr>
        <p:spPr>
          <a:xfrm>
            <a:off x="720000" y="535150"/>
            <a:ext cx="715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6" name="Google Shape;106;p14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4"/>
          <p:cNvSpPr txBox="1"/>
          <p:nvPr>
            <p:ph type="title"/>
          </p:nvPr>
        </p:nvSpPr>
        <p:spPr>
          <a:xfrm>
            <a:off x="3608575" y="3630563"/>
            <a:ext cx="3740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14"/>
          <p:cNvSpPr txBox="1"/>
          <p:nvPr>
            <p:ph idx="1" type="subTitle"/>
          </p:nvPr>
        </p:nvSpPr>
        <p:spPr>
          <a:xfrm>
            <a:off x="3608575" y="996838"/>
            <a:ext cx="4232100" cy="26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713550" y="1733175"/>
            <a:ext cx="3938700" cy="21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6"/>
          <p:cNvSpPr txBox="1"/>
          <p:nvPr>
            <p:ph type="title"/>
          </p:nvPr>
        </p:nvSpPr>
        <p:spPr>
          <a:xfrm>
            <a:off x="4744937" y="1710450"/>
            <a:ext cx="25776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16"/>
          <p:cNvSpPr txBox="1"/>
          <p:nvPr>
            <p:ph idx="1" type="subTitle"/>
          </p:nvPr>
        </p:nvSpPr>
        <p:spPr>
          <a:xfrm>
            <a:off x="4833738" y="2354250"/>
            <a:ext cx="2400000" cy="10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17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7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977950" y="2271308"/>
            <a:ext cx="2007900" cy="7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8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8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720000" y="1152475"/>
            <a:ext cx="37035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2" type="body"/>
          </p:nvPr>
        </p:nvSpPr>
        <p:spPr>
          <a:xfrm>
            <a:off x="4423500" y="1152475"/>
            <a:ext cx="40002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 u="sng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" name="Google Shape;145;p19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9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5120240" y="3391144"/>
            <a:ext cx="25392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5120246" y="2266618"/>
            <a:ext cx="2539200" cy="8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3" type="title"/>
          </p:nvPr>
        </p:nvSpPr>
        <p:spPr>
          <a:xfrm>
            <a:off x="1484550" y="3391144"/>
            <a:ext cx="25392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1" name="Google Shape;151;p19"/>
          <p:cNvSpPr txBox="1"/>
          <p:nvPr>
            <p:ph idx="4" type="subTitle"/>
          </p:nvPr>
        </p:nvSpPr>
        <p:spPr>
          <a:xfrm>
            <a:off x="1484550" y="2266618"/>
            <a:ext cx="2539200" cy="8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0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0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58" name="Google Shape;158;p20"/>
          <p:cNvSpPr txBox="1"/>
          <p:nvPr>
            <p:ph idx="2" type="title"/>
          </p:nvPr>
        </p:nvSpPr>
        <p:spPr>
          <a:xfrm>
            <a:off x="943675" y="2781800"/>
            <a:ext cx="22008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20"/>
          <p:cNvSpPr txBox="1"/>
          <p:nvPr>
            <p:ph idx="1" type="subTitle"/>
          </p:nvPr>
        </p:nvSpPr>
        <p:spPr>
          <a:xfrm>
            <a:off x="943675" y="3147977"/>
            <a:ext cx="22008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3" type="title"/>
          </p:nvPr>
        </p:nvSpPr>
        <p:spPr>
          <a:xfrm>
            <a:off x="3471598" y="2781800"/>
            <a:ext cx="22008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0"/>
          <p:cNvSpPr txBox="1"/>
          <p:nvPr>
            <p:ph idx="4" type="subTitle"/>
          </p:nvPr>
        </p:nvSpPr>
        <p:spPr>
          <a:xfrm>
            <a:off x="3471598" y="3147977"/>
            <a:ext cx="22008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5" type="title"/>
          </p:nvPr>
        </p:nvSpPr>
        <p:spPr>
          <a:xfrm>
            <a:off x="5999522" y="2781800"/>
            <a:ext cx="22008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0"/>
          <p:cNvSpPr txBox="1"/>
          <p:nvPr>
            <p:ph idx="6" type="subTitle"/>
          </p:nvPr>
        </p:nvSpPr>
        <p:spPr>
          <a:xfrm>
            <a:off x="5999522" y="3147977"/>
            <a:ext cx="22008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 txBox="1"/>
          <p:nvPr>
            <p:ph type="title"/>
          </p:nvPr>
        </p:nvSpPr>
        <p:spPr>
          <a:xfrm>
            <a:off x="5065450" y="2310400"/>
            <a:ext cx="34824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5269893" y="1067000"/>
            <a:ext cx="103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065450" y="3522998"/>
            <a:ext cx="2765100" cy="5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" name="Google Shape;167;p21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1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1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0" name="Google Shape;170;p21"/>
          <p:cNvSpPr txBox="1"/>
          <p:nvPr>
            <p:ph idx="2" type="title"/>
          </p:nvPr>
        </p:nvSpPr>
        <p:spPr>
          <a:xfrm>
            <a:off x="984600" y="1681325"/>
            <a:ext cx="22098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984600" y="2054931"/>
            <a:ext cx="220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3" type="title"/>
          </p:nvPr>
        </p:nvSpPr>
        <p:spPr>
          <a:xfrm>
            <a:off x="5949601" y="1681325"/>
            <a:ext cx="22098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1"/>
          <p:cNvSpPr txBox="1"/>
          <p:nvPr>
            <p:ph idx="4" type="subTitle"/>
          </p:nvPr>
        </p:nvSpPr>
        <p:spPr>
          <a:xfrm>
            <a:off x="5949605" y="2054931"/>
            <a:ext cx="220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5" type="title"/>
          </p:nvPr>
        </p:nvSpPr>
        <p:spPr>
          <a:xfrm>
            <a:off x="984600" y="3101250"/>
            <a:ext cx="22098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21"/>
          <p:cNvSpPr txBox="1"/>
          <p:nvPr>
            <p:ph idx="6" type="subTitle"/>
          </p:nvPr>
        </p:nvSpPr>
        <p:spPr>
          <a:xfrm>
            <a:off x="984600" y="3474856"/>
            <a:ext cx="220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1"/>
          <p:cNvSpPr txBox="1"/>
          <p:nvPr>
            <p:ph idx="7" type="title"/>
          </p:nvPr>
        </p:nvSpPr>
        <p:spPr>
          <a:xfrm>
            <a:off x="5949601" y="3101250"/>
            <a:ext cx="22098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7" name="Google Shape;177;p21"/>
          <p:cNvSpPr txBox="1"/>
          <p:nvPr>
            <p:ph idx="8" type="subTitle"/>
          </p:nvPr>
        </p:nvSpPr>
        <p:spPr>
          <a:xfrm>
            <a:off x="5949605" y="3474856"/>
            <a:ext cx="220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" name="Google Shape;181;p22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2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84" name="Google Shape;184;p22"/>
          <p:cNvSpPr txBox="1"/>
          <p:nvPr>
            <p:ph idx="2" type="title"/>
          </p:nvPr>
        </p:nvSpPr>
        <p:spPr>
          <a:xfrm>
            <a:off x="969775" y="1911450"/>
            <a:ext cx="18807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" name="Google Shape;185;p22"/>
          <p:cNvSpPr txBox="1"/>
          <p:nvPr>
            <p:ph idx="1" type="subTitle"/>
          </p:nvPr>
        </p:nvSpPr>
        <p:spPr>
          <a:xfrm>
            <a:off x="969775" y="2279829"/>
            <a:ext cx="1880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idx="3" type="title"/>
          </p:nvPr>
        </p:nvSpPr>
        <p:spPr>
          <a:xfrm>
            <a:off x="3631647" y="1911450"/>
            <a:ext cx="18807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22"/>
          <p:cNvSpPr txBox="1"/>
          <p:nvPr>
            <p:ph idx="4" type="subTitle"/>
          </p:nvPr>
        </p:nvSpPr>
        <p:spPr>
          <a:xfrm>
            <a:off x="3631647" y="2279829"/>
            <a:ext cx="1880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5" type="title"/>
          </p:nvPr>
        </p:nvSpPr>
        <p:spPr>
          <a:xfrm>
            <a:off x="969775" y="3725850"/>
            <a:ext cx="18807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" name="Google Shape;189;p22"/>
          <p:cNvSpPr txBox="1"/>
          <p:nvPr>
            <p:ph idx="6" type="subTitle"/>
          </p:nvPr>
        </p:nvSpPr>
        <p:spPr>
          <a:xfrm>
            <a:off x="969775" y="4094229"/>
            <a:ext cx="1880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7" type="title"/>
          </p:nvPr>
        </p:nvSpPr>
        <p:spPr>
          <a:xfrm>
            <a:off x="3631647" y="3725850"/>
            <a:ext cx="18807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" name="Google Shape;191;p22"/>
          <p:cNvSpPr txBox="1"/>
          <p:nvPr>
            <p:ph idx="8" type="subTitle"/>
          </p:nvPr>
        </p:nvSpPr>
        <p:spPr>
          <a:xfrm>
            <a:off x="3631647" y="4094229"/>
            <a:ext cx="1880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9" type="title"/>
          </p:nvPr>
        </p:nvSpPr>
        <p:spPr>
          <a:xfrm>
            <a:off x="6293525" y="1911450"/>
            <a:ext cx="18807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" name="Google Shape;193;p22"/>
          <p:cNvSpPr txBox="1"/>
          <p:nvPr>
            <p:ph idx="13" type="subTitle"/>
          </p:nvPr>
        </p:nvSpPr>
        <p:spPr>
          <a:xfrm>
            <a:off x="6293525" y="2279829"/>
            <a:ext cx="1880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14" type="title"/>
          </p:nvPr>
        </p:nvSpPr>
        <p:spPr>
          <a:xfrm>
            <a:off x="6293525" y="3725850"/>
            <a:ext cx="18807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" name="Google Shape;195;p22"/>
          <p:cNvSpPr txBox="1"/>
          <p:nvPr>
            <p:ph idx="15" type="subTitle"/>
          </p:nvPr>
        </p:nvSpPr>
        <p:spPr>
          <a:xfrm>
            <a:off x="6293525" y="4094229"/>
            <a:ext cx="1880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23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3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3"/>
          <p:cNvSpPr txBox="1"/>
          <p:nvPr>
            <p:ph hasCustomPrompt="1" type="title"/>
          </p:nvPr>
        </p:nvSpPr>
        <p:spPr>
          <a:xfrm>
            <a:off x="713550" y="824963"/>
            <a:ext cx="4312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23"/>
          <p:cNvSpPr txBox="1"/>
          <p:nvPr>
            <p:ph idx="1" type="subTitle"/>
          </p:nvPr>
        </p:nvSpPr>
        <p:spPr>
          <a:xfrm>
            <a:off x="713550" y="1520535"/>
            <a:ext cx="43125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hasCustomPrompt="1" idx="2" type="title"/>
          </p:nvPr>
        </p:nvSpPr>
        <p:spPr>
          <a:xfrm>
            <a:off x="713550" y="2052507"/>
            <a:ext cx="4312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4" name="Google Shape;204;p23"/>
          <p:cNvSpPr txBox="1"/>
          <p:nvPr>
            <p:ph idx="3" type="subTitle"/>
          </p:nvPr>
        </p:nvSpPr>
        <p:spPr>
          <a:xfrm>
            <a:off x="713550" y="2748085"/>
            <a:ext cx="43125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hasCustomPrompt="1" idx="4" type="title"/>
          </p:nvPr>
        </p:nvSpPr>
        <p:spPr>
          <a:xfrm>
            <a:off x="713550" y="3280063"/>
            <a:ext cx="4312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" name="Google Shape;206;p23"/>
          <p:cNvSpPr txBox="1"/>
          <p:nvPr>
            <p:ph idx="5" type="subTitle"/>
          </p:nvPr>
        </p:nvSpPr>
        <p:spPr>
          <a:xfrm>
            <a:off x="713550" y="3975637"/>
            <a:ext cx="43125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1" name="Google Shape;211;p24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4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4"/>
          <p:cNvSpPr txBox="1"/>
          <p:nvPr>
            <p:ph type="title"/>
          </p:nvPr>
        </p:nvSpPr>
        <p:spPr>
          <a:xfrm>
            <a:off x="997925" y="2310400"/>
            <a:ext cx="31680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4" name="Google Shape;214;p24"/>
          <p:cNvSpPr txBox="1"/>
          <p:nvPr>
            <p:ph hasCustomPrompt="1" idx="3" type="title"/>
          </p:nvPr>
        </p:nvSpPr>
        <p:spPr>
          <a:xfrm>
            <a:off x="1202368" y="1067000"/>
            <a:ext cx="103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997925" y="3522998"/>
            <a:ext cx="2765100" cy="5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5"/>
          <p:cNvSpPr txBox="1"/>
          <p:nvPr>
            <p:ph type="ctrTitle"/>
          </p:nvPr>
        </p:nvSpPr>
        <p:spPr>
          <a:xfrm>
            <a:off x="1399350" y="7460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9" name="Google Shape;219;p25"/>
          <p:cNvSpPr txBox="1"/>
          <p:nvPr>
            <p:ph idx="1" type="subTitle"/>
          </p:nvPr>
        </p:nvSpPr>
        <p:spPr>
          <a:xfrm>
            <a:off x="1399350" y="2113175"/>
            <a:ext cx="20673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0" name="Google Shape;220;p25"/>
          <p:cNvSpPr txBox="1"/>
          <p:nvPr>
            <p:ph idx="2" type="title"/>
          </p:nvPr>
        </p:nvSpPr>
        <p:spPr>
          <a:xfrm>
            <a:off x="1399350" y="1767275"/>
            <a:ext cx="38472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1" name="Google Shape;221;p25"/>
          <p:cNvSpPr txBox="1"/>
          <p:nvPr/>
        </p:nvSpPr>
        <p:spPr>
          <a:xfrm>
            <a:off x="1399350" y="3376678"/>
            <a:ext cx="320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5" name="Google Shape;225;p26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>
            <a:off x="420925" y="535150"/>
            <a:ext cx="39774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745825" y="535150"/>
            <a:ext cx="39774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" name="Google Shape;231;p27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2" type="title"/>
          </p:nvPr>
        </p:nvSpPr>
        <p:spPr>
          <a:xfrm rot="-7883">
            <a:off x="4459796" y="1400672"/>
            <a:ext cx="3401709" cy="407707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1" type="subTitle"/>
          </p:nvPr>
        </p:nvSpPr>
        <p:spPr>
          <a:xfrm rot="-7897">
            <a:off x="4460480" y="1752721"/>
            <a:ext cx="3395409" cy="657607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3" type="title"/>
          </p:nvPr>
        </p:nvSpPr>
        <p:spPr>
          <a:xfrm rot="-7883">
            <a:off x="4457046" y="2527646"/>
            <a:ext cx="3401709" cy="410707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9" name="Google Shape;239;p28"/>
          <p:cNvSpPr txBox="1"/>
          <p:nvPr>
            <p:ph idx="4" type="subTitle"/>
          </p:nvPr>
        </p:nvSpPr>
        <p:spPr>
          <a:xfrm rot="-7897">
            <a:off x="4457751" y="2882521"/>
            <a:ext cx="3395709" cy="657907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28"/>
          <p:cNvSpPr txBox="1"/>
          <p:nvPr>
            <p:ph idx="5" type="title"/>
          </p:nvPr>
        </p:nvSpPr>
        <p:spPr>
          <a:xfrm rot="-7895">
            <a:off x="4457196" y="3657622"/>
            <a:ext cx="3396309" cy="414007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1" name="Google Shape;241;p28"/>
          <p:cNvSpPr txBox="1"/>
          <p:nvPr>
            <p:ph idx="6" type="subTitle"/>
          </p:nvPr>
        </p:nvSpPr>
        <p:spPr>
          <a:xfrm rot="-7910">
            <a:off x="4458157" y="4015296"/>
            <a:ext cx="3390009" cy="658508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152475"/>
            <a:ext cx="762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5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5"/>
          <p:cNvSpPr txBox="1"/>
          <p:nvPr>
            <p:ph idx="2" type="title"/>
          </p:nvPr>
        </p:nvSpPr>
        <p:spPr>
          <a:xfrm>
            <a:off x="5120240" y="2905044"/>
            <a:ext cx="25392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5120246" y="3284693"/>
            <a:ext cx="2539200" cy="8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title"/>
          </p:nvPr>
        </p:nvSpPr>
        <p:spPr>
          <a:xfrm>
            <a:off x="1484550" y="2905044"/>
            <a:ext cx="25392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1484550" y="3284693"/>
            <a:ext cx="2539200" cy="8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6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6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7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221900" y="2504688"/>
            <a:ext cx="2488200" cy="1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5326450" y="2003262"/>
            <a:ext cx="2122200" cy="3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7" name="Google Shape;57;p7"/>
          <p:cNvSpPr txBox="1"/>
          <p:nvPr>
            <p:ph idx="2"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8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8"/>
          <p:cNvSpPr txBox="1"/>
          <p:nvPr>
            <p:ph type="title"/>
          </p:nvPr>
        </p:nvSpPr>
        <p:spPr>
          <a:xfrm>
            <a:off x="713550" y="1307100"/>
            <a:ext cx="4461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" name="Google Shape;67;p9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9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9"/>
          <p:cNvSpPr txBox="1"/>
          <p:nvPr>
            <p:ph type="title"/>
          </p:nvPr>
        </p:nvSpPr>
        <p:spPr>
          <a:xfrm>
            <a:off x="1071888" y="1441013"/>
            <a:ext cx="31968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1231800" y="2136175"/>
            <a:ext cx="28770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0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0"/>
          <p:cNvSpPr txBox="1"/>
          <p:nvPr>
            <p:ph type="title"/>
          </p:nvPr>
        </p:nvSpPr>
        <p:spPr>
          <a:xfrm>
            <a:off x="808875" y="993900"/>
            <a:ext cx="3989700" cy="16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550" y="521225"/>
            <a:ext cx="760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sz="3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sz="3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sz="3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sz="3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sz="3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sz="3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sz="3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sz="3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sz="3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13550" y="1152475"/>
            <a:ext cx="7601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/>
        </p:nvSpPr>
        <p:spPr>
          <a:xfrm>
            <a:off x="5893450" y="79384"/>
            <a:ext cx="3177513" cy="6385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;900"/>
              </a:rPr>
              <a:t>OPSKIN</a:t>
            </a:r>
          </a:p>
        </p:txBody>
      </p:sp>
      <p:sp>
        <p:nvSpPr>
          <p:cNvPr id="247" name="Google Shape;247;p29"/>
          <p:cNvSpPr txBox="1"/>
          <p:nvPr>
            <p:ph type="ctrTitle"/>
          </p:nvPr>
        </p:nvSpPr>
        <p:spPr>
          <a:xfrm>
            <a:off x="5246650" y="1323075"/>
            <a:ext cx="2503800" cy="13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OPSKIN</a:t>
            </a:r>
            <a:endParaRPr sz="4800"/>
          </a:p>
        </p:txBody>
      </p:sp>
      <p:sp>
        <p:nvSpPr>
          <p:cNvPr id="248" name="Google Shape;248;p29"/>
          <p:cNvSpPr txBox="1"/>
          <p:nvPr>
            <p:ph idx="1" type="subTitle"/>
          </p:nvPr>
        </p:nvSpPr>
        <p:spPr>
          <a:xfrm>
            <a:off x="5407175" y="2366275"/>
            <a:ext cx="2376900" cy="325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</a:rPr>
              <a:t>Summit Extra Hydrating Rich Ample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0" name="Google Shape;250;p29"/>
          <p:cNvGrpSpPr/>
          <p:nvPr/>
        </p:nvGrpSpPr>
        <p:grpSpPr>
          <a:xfrm rot="-5400000">
            <a:off x="1906903" y="790887"/>
            <a:ext cx="1644949" cy="3014125"/>
            <a:chOff x="927519" y="2635663"/>
            <a:chExt cx="977739" cy="1791456"/>
          </a:xfrm>
        </p:grpSpPr>
        <p:grpSp>
          <p:nvGrpSpPr>
            <p:cNvPr id="251" name="Google Shape;251;p29"/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252" name="Google Shape;252;p29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6" name="Google Shape;256;p29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29"/>
          <p:cNvGrpSpPr/>
          <p:nvPr/>
        </p:nvGrpSpPr>
        <p:grpSpPr>
          <a:xfrm>
            <a:off x="2916862" y="1064687"/>
            <a:ext cx="1644949" cy="3014125"/>
            <a:chOff x="927519" y="2635663"/>
            <a:chExt cx="977739" cy="1791456"/>
          </a:xfrm>
        </p:grpSpPr>
        <p:grpSp>
          <p:nvGrpSpPr>
            <p:cNvPr id="258" name="Google Shape;258;p29"/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259" name="Google Shape;259;p29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" name="Google Shape;263;p29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4879" l="19271" r="6090" t="0"/>
          <a:stretch/>
        </p:blipFill>
        <p:spPr>
          <a:xfrm>
            <a:off x="3032350" y="1227075"/>
            <a:ext cx="1413900" cy="2522400"/>
          </a:xfrm>
          <a:prstGeom prst="roundRect">
            <a:avLst>
              <a:gd fmla="val 165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750" y="1591050"/>
            <a:ext cx="1520945" cy="14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5">
            <a:alphaModFix/>
          </a:blip>
          <a:srcRect b="0" l="0" r="7037" t="0"/>
          <a:stretch/>
        </p:blipFill>
        <p:spPr>
          <a:xfrm>
            <a:off x="3032375" y="1227075"/>
            <a:ext cx="1413900" cy="25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/>
        </p:nvSpPr>
        <p:spPr>
          <a:xfrm>
            <a:off x="5288250" y="2692775"/>
            <a:ext cx="274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BF9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KẾ HOẠCH TRUYỀN THÔNG</a:t>
            </a:r>
            <a:endParaRPr b="1" sz="2800">
              <a:solidFill>
                <a:srgbClr val="BF9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637023" y="4225340"/>
            <a:ext cx="394800" cy="4002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22875" lIns="22875" spcFirstLastPara="1" rIns="22875" wrap="square" tIns="2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50" y="4266025"/>
            <a:ext cx="318675" cy="3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1043113" y="4225350"/>
            <a:ext cx="30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34741"/>
                </a:solidFill>
                <a:latin typeface="Proxima Nova"/>
                <a:ea typeface="Proxima Nova"/>
                <a:cs typeface="Proxima Nova"/>
                <a:sym typeface="Proxima Nova"/>
              </a:rPr>
              <a:t>CLUB PIAF VIETNAM</a:t>
            </a:r>
            <a:endParaRPr b="1" sz="1000">
              <a:solidFill>
                <a:srgbClr val="53474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34741"/>
                </a:solidFill>
                <a:latin typeface="Proxima Nova"/>
                <a:ea typeface="Proxima Nova"/>
                <a:cs typeface="Proxima Nova"/>
                <a:sym typeface="Proxima Nova"/>
              </a:rPr>
              <a:t>© 2021 Club Piaf VN, Công ty TNHH DM&amp;C All rights reserved.</a:t>
            </a:r>
            <a:endParaRPr sz="800">
              <a:solidFill>
                <a:srgbClr val="53474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8"/>
          <p:cNvSpPr/>
          <p:nvPr/>
        </p:nvSpPr>
        <p:spPr>
          <a:xfrm rot="5400000">
            <a:off x="1125715" y="2180221"/>
            <a:ext cx="1619100" cy="248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8"/>
          <p:cNvPicPr preferRelativeResize="0"/>
          <p:nvPr/>
        </p:nvPicPr>
        <p:blipFill rotWithShape="1">
          <a:blip r:embed="rId3">
            <a:alphaModFix/>
          </a:blip>
          <a:srcRect b="8720" l="0" r="0" t="11566"/>
          <a:stretch/>
        </p:blipFill>
        <p:spPr>
          <a:xfrm>
            <a:off x="887845" y="1499900"/>
            <a:ext cx="1813792" cy="2793943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5" name="Google Shape;405;p38"/>
          <p:cNvSpPr/>
          <p:nvPr/>
        </p:nvSpPr>
        <p:spPr>
          <a:xfrm>
            <a:off x="943731" y="1827691"/>
            <a:ext cx="580800" cy="897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/>
          <p:nvPr/>
        </p:nvSpPr>
        <p:spPr>
          <a:xfrm>
            <a:off x="1380671" y="2208108"/>
            <a:ext cx="535800" cy="1104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943731" y="2208108"/>
            <a:ext cx="401400" cy="1104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38"/>
          <p:cNvCxnSpPr>
            <a:stCxn id="405" idx="3"/>
          </p:cNvCxnSpPr>
          <p:nvPr/>
        </p:nvCxnSpPr>
        <p:spPr>
          <a:xfrm>
            <a:off x="1524531" y="1872541"/>
            <a:ext cx="12945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38"/>
          <p:cNvCxnSpPr>
            <a:stCxn id="406" idx="3"/>
            <a:endCxn id="410" idx="1"/>
          </p:cNvCxnSpPr>
          <p:nvPr/>
        </p:nvCxnSpPr>
        <p:spPr>
          <a:xfrm>
            <a:off x="1916471" y="2263308"/>
            <a:ext cx="831300" cy="828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8"/>
          <p:cNvCxnSpPr/>
          <p:nvPr/>
        </p:nvCxnSpPr>
        <p:spPr>
          <a:xfrm>
            <a:off x="1144427" y="2134199"/>
            <a:ext cx="16545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38"/>
          <p:cNvCxnSpPr>
            <a:stCxn id="407" idx="0"/>
          </p:cNvCxnSpPr>
          <p:nvPr/>
        </p:nvCxnSpPr>
        <p:spPr>
          <a:xfrm rot="10800000">
            <a:off x="1144431" y="2128008"/>
            <a:ext cx="0" cy="80100"/>
          </a:xfrm>
          <a:prstGeom prst="straightConnector1">
            <a:avLst/>
          </a:prstGeom>
          <a:noFill/>
          <a:ln cap="flat" cmpd="sng" w="1905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8"/>
          <p:cNvSpPr txBox="1"/>
          <p:nvPr/>
        </p:nvSpPr>
        <p:spPr>
          <a:xfrm>
            <a:off x="2747917" y="1695053"/>
            <a:ext cx="8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Bitter"/>
                <a:ea typeface="Bitter"/>
                <a:cs typeface="Bitter"/>
                <a:sym typeface="Bitter"/>
              </a:rPr>
              <a:t>Ngày bắt đầu/ kết thúc</a:t>
            </a:r>
            <a:endParaRPr b="1" sz="700">
              <a:solidFill>
                <a:schemeClr val="accent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2747917" y="1951059"/>
            <a:ext cx="8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Bitter"/>
                <a:ea typeface="Bitter"/>
                <a:cs typeface="Bitter"/>
                <a:sym typeface="Bitter"/>
              </a:rPr>
              <a:t>Số lượng sản phẩm Try Free</a:t>
            </a:r>
            <a:endParaRPr b="1" sz="700">
              <a:solidFill>
                <a:schemeClr val="accent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2747917" y="2199842"/>
            <a:ext cx="83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Bitter"/>
                <a:ea typeface="Bitter"/>
                <a:cs typeface="Bitter"/>
                <a:sym typeface="Bitter"/>
              </a:rPr>
              <a:t>Số lượt đăng ký</a:t>
            </a:r>
            <a:endParaRPr b="1" sz="700">
              <a:solidFill>
                <a:schemeClr val="accent6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 rotWithShape="1">
          <a:blip r:embed="rId4">
            <a:alphaModFix/>
          </a:blip>
          <a:srcRect b="40837" l="0" r="0" t="15718"/>
          <a:stretch/>
        </p:blipFill>
        <p:spPr>
          <a:xfrm>
            <a:off x="2747917" y="2748085"/>
            <a:ext cx="1845339" cy="15491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6" name="Google Shape;416;p38"/>
          <p:cNvPicPr preferRelativeResize="0"/>
          <p:nvPr/>
        </p:nvPicPr>
        <p:blipFill rotWithShape="1">
          <a:blip r:embed="rId5">
            <a:alphaModFix/>
          </a:blip>
          <a:srcRect b="8889" l="0" r="0" t="5721"/>
          <a:stretch/>
        </p:blipFill>
        <p:spPr>
          <a:xfrm>
            <a:off x="4718831" y="1754130"/>
            <a:ext cx="1541308" cy="2543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7" name="Google Shape;417;p38"/>
          <p:cNvPicPr preferRelativeResize="0"/>
          <p:nvPr/>
        </p:nvPicPr>
        <p:blipFill rotWithShape="1">
          <a:blip r:embed="rId6">
            <a:alphaModFix/>
          </a:blip>
          <a:srcRect b="13318" l="26476" r="21640" t="14138"/>
          <a:stretch/>
        </p:blipFill>
        <p:spPr>
          <a:xfrm>
            <a:off x="6305424" y="1754130"/>
            <a:ext cx="945730" cy="2543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8" name="Google Shape;418;p38"/>
          <p:cNvPicPr preferRelativeResize="0"/>
          <p:nvPr/>
        </p:nvPicPr>
        <p:blipFill rotWithShape="1">
          <a:blip r:embed="rId7">
            <a:alphaModFix/>
          </a:blip>
          <a:srcRect b="8650" l="20434" r="26750" t="14455"/>
          <a:stretch/>
        </p:blipFill>
        <p:spPr>
          <a:xfrm>
            <a:off x="7309355" y="1754129"/>
            <a:ext cx="908219" cy="2543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9" name="Google Shape;419;p38"/>
          <p:cNvSpPr/>
          <p:nvPr/>
        </p:nvSpPr>
        <p:spPr>
          <a:xfrm>
            <a:off x="6490737" y="1771878"/>
            <a:ext cx="237600" cy="5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98" y="1771878"/>
            <a:ext cx="264096" cy="5538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8"/>
          <p:cNvSpPr txBox="1"/>
          <p:nvPr>
            <p:ph idx="4294967295" type="title"/>
          </p:nvPr>
        </p:nvSpPr>
        <p:spPr>
          <a:xfrm>
            <a:off x="417425" y="535150"/>
            <a:ext cx="82707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B.03  </a:t>
            </a:r>
            <a:r>
              <a:rPr lang="en">
                <a:solidFill>
                  <a:schemeClr val="accent5"/>
                </a:solidFill>
              </a:rPr>
              <a:t>HIỂN THỊ TRY FREE</a:t>
            </a:r>
            <a:r>
              <a:rPr lang="en">
                <a:solidFill>
                  <a:schemeClr val="accent5"/>
                </a:solidFill>
              </a:rPr>
              <a:t> </a:t>
            </a:r>
            <a:r>
              <a:rPr b="0" lang="en" sz="2400">
                <a:solidFill>
                  <a:schemeClr val="accent5"/>
                </a:solidFill>
              </a:rPr>
              <a:t>T</a:t>
            </a:r>
            <a:r>
              <a:rPr b="0" lang="en" sz="2400">
                <a:solidFill>
                  <a:schemeClr val="accent5"/>
                </a:solidFill>
              </a:rPr>
              <a:t>ại App</a:t>
            </a:r>
            <a:endParaRPr b="0" sz="2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39"/>
          <p:cNvSpPr txBox="1"/>
          <p:nvPr>
            <p:ph type="title"/>
          </p:nvPr>
        </p:nvSpPr>
        <p:spPr>
          <a:xfrm>
            <a:off x="417425" y="535150"/>
            <a:ext cx="8256600" cy="625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B.03  HIỂN THỊ REMIND TRY FREE </a:t>
            </a:r>
            <a:r>
              <a:rPr b="0" lang="en">
                <a:solidFill>
                  <a:schemeClr val="accent5"/>
                </a:solidFill>
              </a:rPr>
              <a:t>- </a:t>
            </a:r>
            <a:r>
              <a:rPr b="0" lang="en" sz="2400">
                <a:solidFill>
                  <a:schemeClr val="accent5"/>
                </a:solidFill>
              </a:rPr>
              <a:t>Tại Fanpage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28" name="Google Shape;428;p39"/>
          <p:cNvSpPr/>
          <p:nvPr/>
        </p:nvSpPr>
        <p:spPr>
          <a:xfrm rot="5400000">
            <a:off x="1144237" y="2179500"/>
            <a:ext cx="1746000" cy="2664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119" y="1436225"/>
            <a:ext cx="2126994" cy="304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0" name="Google Shape;4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755" y="2077202"/>
            <a:ext cx="2215446" cy="23997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1" name="Google Shape;43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1169" y="2077202"/>
            <a:ext cx="2665105" cy="23916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2" name="Google Shape;432;p39"/>
          <p:cNvSpPr/>
          <p:nvPr/>
        </p:nvSpPr>
        <p:spPr>
          <a:xfrm>
            <a:off x="5541087" y="2151662"/>
            <a:ext cx="473100" cy="14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1089" y="2171906"/>
            <a:ext cx="472918" cy="9971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/>
          <p:nvPr/>
        </p:nvSpPr>
        <p:spPr>
          <a:xfrm>
            <a:off x="981477" y="2151662"/>
            <a:ext cx="473100" cy="14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479" y="2171906"/>
            <a:ext cx="472918" cy="99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0"/>
          <p:cNvGrpSpPr/>
          <p:nvPr/>
        </p:nvGrpSpPr>
        <p:grpSpPr>
          <a:xfrm>
            <a:off x="7107788" y="1009350"/>
            <a:ext cx="763200" cy="763200"/>
            <a:chOff x="1080225" y="916725"/>
            <a:chExt cx="763200" cy="763200"/>
          </a:xfrm>
        </p:grpSpPr>
        <p:grpSp>
          <p:nvGrpSpPr>
            <p:cNvPr id="441" name="Google Shape;441;p40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442" name="Google Shape;442;p40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3" name="Google Shape;443;p40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44" name="Google Shape;444;p40"/>
            <p:cNvSpPr/>
            <p:nvPr/>
          </p:nvSpPr>
          <p:spPr>
            <a:xfrm>
              <a:off x="1221800" y="1397872"/>
              <a:ext cx="176530" cy="54873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2"/>
                  </a:solidFill>
                  <a:latin typeface="Source Sans Pro"/>
                </a:rPr>
                <a:t>N006</a:t>
              </a:r>
            </a:p>
          </p:txBody>
        </p:sp>
      </p:grpSp>
      <p:sp>
        <p:nvSpPr>
          <p:cNvPr id="445" name="Google Shape;445;p40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40"/>
          <p:cNvSpPr txBox="1"/>
          <p:nvPr>
            <p:ph idx="4294967295" type="title"/>
          </p:nvPr>
        </p:nvSpPr>
        <p:spPr>
          <a:xfrm>
            <a:off x="417425" y="535150"/>
            <a:ext cx="83058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B.04  VOUCHER SHOP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4287597" y="1492028"/>
            <a:ext cx="3787800" cy="28749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00" y="1358725"/>
            <a:ext cx="2731945" cy="314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9" name="Google Shape;4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860" y="1358725"/>
            <a:ext cx="1494189" cy="28749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0" name="Google Shape;450;p40"/>
          <p:cNvPicPr preferRelativeResize="0"/>
          <p:nvPr/>
        </p:nvPicPr>
        <p:blipFill rotWithShape="1">
          <a:blip r:embed="rId5">
            <a:alphaModFix/>
          </a:blip>
          <a:srcRect b="2028" l="0" r="0" t="61746"/>
          <a:stretch/>
        </p:blipFill>
        <p:spPr>
          <a:xfrm>
            <a:off x="5350064" y="1358725"/>
            <a:ext cx="2490000" cy="1746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41"/>
          <p:cNvGrpSpPr/>
          <p:nvPr/>
        </p:nvGrpSpPr>
        <p:grpSpPr>
          <a:xfrm>
            <a:off x="7254965" y="1499897"/>
            <a:ext cx="821814" cy="995213"/>
            <a:chOff x="1080225" y="916725"/>
            <a:chExt cx="763200" cy="763200"/>
          </a:xfrm>
        </p:grpSpPr>
        <p:grpSp>
          <p:nvGrpSpPr>
            <p:cNvPr id="456" name="Google Shape;456;p41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457" name="Google Shape;457;p41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8" name="Google Shape;458;p41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59" name="Google Shape;459;p41"/>
            <p:cNvSpPr/>
            <p:nvPr/>
          </p:nvSpPr>
          <p:spPr>
            <a:xfrm>
              <a:off x="1221800" y="1397872"/>
              <a:ext cx="176530" cy="54873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2"/>
                  </a:solidFill>
                  <a:latin typeface="Source Sans Pro"/>
                </a:rPr>
                <a:t>N006</a:t>
              </a:r>
            </a:p>
          </p:txBody>
        </p:sp>
      </p:grpSp>
      <p:sp>
        <p:nvSpPr>
          <p:cNvPr id="460" name="Google Shape;460;p41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41"/>
          <p:cNvSpPr txBox="1"/>
          <p:nvPr>
            <p:ph idx="4294967295" type="title"/>
          </p:nvPr>
        </p:nvSpPr>
        <p:spPr>
          <a:xfrm>
            <a:off x="417425" y="535150"/>
            <a:ext cx="83058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B.05  THỜI GIAN TRIỂN KHAI ĐỀ XUẤT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62" name="Google Shape;462;p41"/>
          <p:cNvSpPr txBox="1"/>
          <p:nvPr>
            <p:ph idx="1" type="subTitle"/>
          </p:nvPr>
        </p:nvSpPr>
        <p:spPr>
          <a:xfrm>
            <a:off x="806441" y="2895985"/>
            <a:ext cx="856800" cy="2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Bitter"/>
                <a:ea typeface="Bitter"/>
                <a:cs typeface="Bitter"/>
                <a:sym typeface="Bitter"/>
              </a:rPr>
              <a:t>Try Free Đợt 1</a:t>
            </a:r>
            <a:r>
              <a:rPr b="1" lang="en" sz="800">
                <a:latin typeface="Bitter"/>
                <a:ea typeface="Bitter"/>
                <a:cs typeface="Bitter"/>
                <a:sym typeface="Bitter"/>
              </a:rPr>
              <a:t> </a:t>
            </a:r>
            <a:endParaRPr b="1" sz="8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826037" y="2208433"/>
            <a:ext cx="821700" cy="6498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2475635" y="2839463"/>
            <a:ext cx="752400" cy="64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65" name="Google Shape;465;p41"/>
          <p:cNvCxnSpPr/>
          <p:nvPr/>
        </p:nvCxnSpPr>
        <p:spPr>
          <a:xfrm flipH="1" rot="10800000">
            <a:off x="1626190" y="2818057"/>
            <a:ext cx="6543300" cy="32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41"/>
          <p:cNvSpPr txBox="1"/>
          <p:nvPr>
            <p:ph idx="4294967295" type="title"/>
          </p:nvPr>
        </p:nvSpPr>
        <p:spPr>
          <a:xfrm>
            <a:off x="2426963" y="2947865"/>
            <a:ext cx="8568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THÁNG 12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Tuần 2</a:t>
            </a:r>
            <a:endParaRPr i="1" sz="800"/>
          </a:p>
        </p:txBody>
      </p:sp>
      <p:sp>
        <p:nvSpPr>
          <p:cNvPr id="467" name="Google Shape;467;p41"/>
          <p:cNvSpPr txBox="1"/>
          <p:nvPr>
            <p:ph idx="1" type="subTitle"/>
          </p:nvPr>
        </p:nvSpPr>
        <p:spPr>
          <a:xfrm>
            <a:off x="2366584" y="2418905"/>
            <a:ext cx="18600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ry Free</a:t>
            </a: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Đợt </a:t>
            </a: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2</a:t>
            </a:r>
            <a:endParaRPr b="1" i="1" sz="8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Bài quảng bá thương hiệu #1</a:t>
            </a:r>
            <a:endParaRPr b="1" i="1" sz="8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8" name="Google Shape;468;p41"/>
          <p:cNvSpPr txBox="1"/>
          <p:nvPr>
            <p:ph idx="1" type="subTitle"/>
          </p:nvPr>
        </p:nvSpPr>
        <p:spPr>
          <a:xfrm>
            <a:off x="5596211" y="2495108"/>
            <a:ext cx="1429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Bài quảng bá Sản phẩm</a:t>
            </a:r>
            <a:endParaRPr i="1" sz="800"/>
          </a:p>
        </p:txBody>
      </p:sp>
      <p:sp>
        <p:nvSpPr>
          <p:cNvPr id="469" name="Google Shape;469;p41"/>
          <p:cNvSpPr txBox="1"/>
          <p:nvPr>
            <p:ph idx="1" type="subTitle"/>
          </p:nvPr>
        </p:nvSpPr>
        <p:spPr>
          <a:xfrm>
            <a:off x="7254965" y="2887159"/>
            <a:ext cx="1273200" cy="2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Bitter"/>
                <a:ea typeface="Bitter"/>
                <a:cs typeface="Bitter"/>
                <a:sym typeface="Bitter"/>
              </a:rPr>
              <a:t>Voucher Shop</a:t>
            </a:r>
            <a:endParaRPr i="1" sz="800"/>
          </a:p>
        </p:txBody>
      </p:sp>
      <p:sp>
        <p:nvSpPr>
          <p:cNvPr id="470" name="Google Shape;470;p41"/>
          <p:cNvSpPr txBox="1"/>
          <p:nvPr>
            <p:ph idx="4294967295" type="title"/>
          </p:nvPr>
        </p:nvSpPr>
        <p:spPr>
          <a:xfrm>
            <a:off x="782075" y="2324237"/>
            <a:ext cx="9054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THÁNG 12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800">
                <a:solidFill>
                  <a:srgbClr val="FFFFFF"/>
                </a:solidFill>
              </a:rPr>
              <a:t>Tuần 1</a:t>
            </a:r>
            <a:endParaRPr b="0" i="1" sz="800">
              <a:solidFill>
                <a:srgbClr val="FFFFFF"/>
              </a:solidFill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4023986" y="2186036"/>
            <a:ext cx="821700" cy="6498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2" name="Google Shape;472;p41"/>
          <p:cNvSpPr txBox="1"/>
          <p:nvPr>
            <p:ph idx="4294967295" type="title"/>
          </p:nvPr>
        </p:nvSpPr>
        <p:spPr>
          <a:xfrm>
            <a:off x="3982151" y="2288863"/>
            <a:ext cx="9054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THÁNG 12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800">
                <a:solidFill>
                  <a:srgbClr val="FFFFFF"/>
                </a:solidFill>
              </a:rPr>
              <a:t>Tuần 3</a:t>
            </a:r>
            <a:endParaRPr b="0" i="1" sz="800">
              <a:solidFill>
                <a:srgbClr val="FFFFFF"/>
              </a:solidFill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5675711" y="2839463"/>
            <a:ext cx="752400" cy="64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4" name="Google Shape;474;p41"/>
          <p:cNvSpPr txBox="1"/>
          <p:nvPr>
            <p:ph idx="4294967295" type="title"/>
          </p:nvPr>
        </p:nvSpPr>
        <p:spPr>
          <a:xfrm>
            <a:off x="5627039" y="2969090"/>
            <a:ext cx="8568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THÁNG 12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Tuần 4</a:t>
            </a:r>
            <a:endParaRPr i="1" sz="800"/>
          </a:p>
        </p:txBody>
      </p:sp>
      <p:sp>
        <p:nvSpPr>
          <p:cNvPr id="475" name="Google Shape;475;p41"/>
          <p:cNvSpPr txBox="1"/>
          <p:nvPr/>
        </p:nvSpPr>
        <p:spPr>
          <a:xfrm>
            <a:off x="7347950" y="2168660"/>
            <a:ext cx="821700" cy="6498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1"/>
          <p:cNvSpPr txBox="1"/>
          <p:nvPr>
            <p:ph idx="4294967295" type="title"/>
          </p:nvPr>
        </p:nvSpPr>
        <p:spPr>
          <a:xfrm>
            <a:off x="7302239" y="2283031"/>
            <a:ext cx="9054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THÁNG 12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800">
                <a:solidFill>
                  <a:srgbClr val="FFFFFF"/>
                </a:solidFill>
              </a:rPr>
              <a:t>Tuần 5</a:t>
            </a:r>
            <a:endParaRPr b="0" i="1" sz="800">
              <a:solidFill>
                <a:srgbClr val="FFFFFF"/>
              </a:solidFill>
            </a:endParaRPr>
          </a:p>
        </p:txBody>
      </p:sp>
      <p:sp>
        <p:nvSpPr>
          <p:cNvPr id="477" name="Google Shape;477;p41"/>
          <p:cNvSpPr txBox="1"/>
          <p:nvPr>
            <p:ph idx="1" type="subTitle"/>
          </p:nvPr>
        </p:nvSpPr>
        <p:spPr>
          <a:xfrm>
            <a:off x="3921669" y="2895985"/>
            <a:ext cx="1860000" cy="2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Bài quảng bá thương hiệu #2</a:t>
            </a:r>
            <a:endParaRPr b="1" i="1" sz="8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/>
          <p:nvPr/>
        </p:nvSpPr>
        <p:spPr>
          <a:xfrm>
            <a:off x="-4563300" y="4472584"/>
            <a:ext cx="7359248" cy="6385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;900"/>
              </a:rPr>
              <a:t>N006 PITCH DECK</a:t>
            </a:r>
          </a:p>
        </p:txBody>
      </p:sp>
      <p:sp>
        <p:nvSpPr>
          <p:cNvPr id="483" name="Google Shape;483;p42"/>
          <p:cNvSpPr/>
          <p:nvPr/>
        </p:nvSpPr>
        <p:spPr>
          <a:xfrm>
            <a:off x="4940775" y="66384"/>
            <a:ext cx="7359248" cy="6385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;900"/>
              </a:rPr>
              <a:t>N006 PITCH DECK</a:t>
            </a:r>
          </a:p>
        </p:txBody>
      </p:sp>
      <p:grpSp>
        <p:nvGrpSpPr>
          <p:cNvPr id="484" name="Google Shape;484;p42"/>
          <p:cNvGrpSpPr/>
          <p:nvPr/>
        </p:nvGrpSpPr>
        <p:grpSpPr>
          <a:xfrm>
            <a:off x="420925" y="535150"/>
            <a:ext cx="8262600" cy="4194600"/>
            <a:chOff x="420925" y="535150"/>
            <a:chExt cx="8262600" cy="4194600"/>
          </a:xfrm>
        </p:grpSpPr>
        <p:sp>
          <p:nvSpPr>
            <p:cNvPr id="485" name="Google Shape;485;p42"/>
            <p:cNvSpPr/>
            <p:nvPr/>
          </p:nvSpPr>
          <p:spPr>
            <a:xfrm>
              <a:off x="420925" y="535150"/>
              <a:ext cx="8262600" cy="4194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" name="Google Shape;486;p42"/>
            <p:cNvGrpSpPr/>
            <p:nvPr/>
          </p:nvGrpSpPr>
          <p:grpSpPr>
            <a:xfrm>
              <a:off x="8470650" y="733350"/>
              <a:ext cx="0" cy="3577675"/>
              <a:chOff x="8470650" y="733350"/>
              <a:chExt cx="0" cy="3577675"/>
            </a:xfrm>
          </p:grpSpPr>
          <p:cxnSp>
            <p:nvCxnSpPr>
              <p:cNvPr id="487" name="Google Shape;487;p42"/>
              <p:cNvCxnSpPr/>
              <p:nvPr/>
            </p:nvCxnSpPr>
            <p:spPr>
              <a:xfrm>
                <a:off x="8470650" y="738325"/>
                <a:ext cx="0" cy="357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42"/>
              <p:cNvCxnSpPr/>
              <p:nvPr/>
            </p:nvCxnSpPr>
            <p:spPr>
              <a:xfrm>
                <a:off x="8470650" y="733350"/>
                <a:ext cx="0" cy="117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89" name="Google Shape;489;p42"/>
          <p:cNvSpPr txBox="1"/>
          <p:nvPr>
            <p:ph type="ctrTitle"/>
          </p:nvPr>
        </p:nvSpPr>
        <p:spPr>
          <a:xfrm>
            <a:off x="889950" y="185677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90" name="Google Shape;490;p42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42"/>
          <p:cNvSpPr/>
          <p:nvPr/>
        </p:nvSpPr>
        <p:spPr>
          <a:xfrm>
            <a:off x="1493434" y="2969874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42"/>
          <p:cNvGrpSpPr/>
          <p:nvPr/>
        </p:nvGrpSpPr>
        <p:grpSpPr>
          <a:xfrm>
            <a:off x="2095306" y="2969874"/>
            <a:ext cx="346056" cy="345674"/>
            <a:chOff x="3303268" y="3817349"/>
            <a:chExt cx="346056" cy="345674"/>
          </a:xfrm>
        </p:grpSpPr>
        <p:sp>
          <p:nvSpPr>
            <p:cNvPr id="493" name="Google Shape;493;p42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42"/>
          <p:cNvGrpSpPr/>
          <p:nvPr/>
        </p:nvGrpSpPr>
        <p:grpSpPr>
          <a:xfrm>
            <a:off x="2696795" y="2969874"/>
            <a:ext cx="346056" cy="345674"/>
            <a:chOff x="3752358" y="3817349"/>
            <a:chExt cx="346056" cy="345674"/>
          </a:xfrm>
        </p:grpSpPr>
        <p:sp>
          <p:nvSpPr>
            <p:cNvPr id="498" name="Google Shape;498;p42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42"/>
          <p:cNvGrpSpPr/>
          <p:nvPr/>
        </p:nvGrpSpPr>
        <p:grpSpPr>
          <a:xfrm>
            <a:off x="5523125" y="836443"/>
            <a:ext cx="1894077" cy="3470588"/>
            <a:chOff x="927519" y="2635663"/>
            <a:chExt cx="977739" cy="1791456"/>
          </a:xfrm>
        </p:grpSpPr>
        <p:grpSp>
          <p:nvGrpSpPr>
            <p:cNvPr id="503" name="Google Shape;503;p42"/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504" name="Google Shape;504;p42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2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2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2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" name="Google Shape;508;p42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42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42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Google Shape;511;p42">
            <a:hlinkClick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42">
            <a:hlinkClick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3" name="Google Shape;513;p42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N006 PITCH DECK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14" name="Google Shape;51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575" y="1173575"/>
            <a:ext cx="1807050" cy="27105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/>
          <p:nvPr/>
        </p:nvSpPr>
        <p:spPr>
          <a:xfrm>
            <a:off x="6007575" y="66384"/>
            <a:ext cx="3177513" cy="6385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;900"/>
              </a:rPr>
              <a:t>OPSKIN</a:t>
            </a:r>
          </a:p>
        </p:txBody>
      </p:sp>
      <p:sp>
        <p:nvSpPr>
          <p:cNvPr id="276" name="Google Shape;276;p30"/>
          <p:cNvSpPr/>
          <p:nvPr/>
        </p:nvSpPr>
        <p:spPr>
          <a:xfrm>
            <a:off x="-1210500" y="4472584"/>
            <a:ext cx="3177513" cy="6385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;900"/>
              </a:rPr>
              <a:t>OPSKIN</a:t>
            </a:r>
          </a:p>
        </p:txBody>
      </p:sp>
      <p:sp>
        <p:nvSpPr>
          <p:cNvPr id="277" name="Google Shape;277;p30"/>
          <p:cNvSpPr/>
          <p:nvPr/>
        </p:nvSpPr>
        <p:spPr>
          <a:xfrm>
            <a:off x="6113355" y="1270675"/>
            <a:ext cx="1936500" cy="3723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6113355" y="3062520"/>
            <a:ext cx="1936500" cy="3723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3581655" y="1270675"/>
            <a:ext cx="1936500" cy="3723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0"/>
          <p:cNvGrpSpPr/>
          <p:nvPr/>
        </p:nvGrpSpPr>
        <p:grpSpPr>
          <a:xfrm>
            <a:off x="418600" y="429825"/>
            <a:ext cx="8262600" cy="4194600"/>
            <a:chOff x="420925" y="535150"/>
            <a:chExt cx="8262600" cy="4194600"/>
          </a:xfrm>
        </p:grpSpPr>
        <p:sp>
          <p:nvSpPr>
            <p:cNvPr id="281" name="Google Shape;281;p30"/>
            <p:cNvSpPr/>
            <p:nvPr/>
          </p:nvSpPr>
          <p:spPr>
            <a:xfrm>
              <a:off x="420925" y="535150"/>
              <a:ext cx="8262600" cy="4194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" name="Google Shape;282;p30"/>
            <p:cNvCxnSpPr/>
            <p:nvPr/>
          </p:nvCxnSpPr>
          <p:spPr>
            <a:xfrm>
              <a:off x="8470650" y="738325"/>
              <a:ext cx="0" cy="3572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30"/>
            <p:cNvCxnSpPr/>
            <p:nvPr/>
          </p:nvCxnSpPr>
          <p:spPr>
            <a:xfrm>
              <a:off x="8470650" y="733350"/>
              <a:ext cx="0" cy="117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4" name="Google Shape;284;p30"/>
          <p:cNvSpPr txBox="1"/>
          <p:nvPr>
            <p:ph type="title"/>
          </p:nvPr>
        </p:nvSpPr>
        <p:spPr>
          <a:xfrm>
            <a:off x="3404575" y="1590375"/>
            <a:ext cx="2251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THÔNG TIN TỔNG QUAN</a:t>
            </a:r>
            <a:endParaRPr sz="1400"/>
          </a:p>
        </p:txBody>
      </p:sp>
      <p:sp>
        <p:nvSpPr>
          <p:cNvPr id="285" name="Google Shape;285;p30"/>
          <p:cNvSpPr txBox="1"/>
          <p:nvPr>
            <p:ph idx="2" type="title"/>
          </p:nvPr>
        </p:nvSpPr>
        <p:spPr>
          <a:xfrm>
            <a:off x="3429255" y="1270675"/>
            <a:ext cx="10959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86" name="Google Shape;286;p30"/>
          <p:cNvSpPr txBox="1"/>
          <p:nvPr>
            <p:ph idx="3" type="title"/>
          </p:nvPr>
        </p:nvSpPr>
        <p:spPr>
          <a:xfrm>
            <a:off x="5793725" y="1590375"/>
            <a:ext cx="2195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DỊCH VỤ ĐỀ XUẤT</a:t>
            </a:r>
            <a:endParaRPr sz="1400"/>
          </a:p>
        </p:txBody>
      </p:sp>
      <p:sp>
        <p:nvSpPr>
          <p:cNvPr id="287" name="Google Shape;287;p30"/>
          <p:cNvSpPr txBox="1"/>
          <p:nvPr>
            <p:ph idx="4" type="title"/>
          </p:nvPr>
        </p:nvSpPr>
        <p:spPr>
          <a:xfrm>
            <a:off x="5781879" y="1270675"/>
            <a:ext cx="1095900" cy="3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88" name="Google Shape;288;p30"/>
          <p:cNvSpPr txBox="1"/>
          <p:nvPr>
            <p:ph idx="5" type="subTitle"/>
          </p:nvPr>
        </p:nvSpPr>
        <p:spPr>
          <a:xfrm>
            <a:off x="5793725" y="1960525"/>
            <a:ext cx="2639700" cy="20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B.01 Bài Quảng Bá Thương Hiệu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B.02 Bài Đánh Giá Trên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B.03 Try Free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B.04 Voucher 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B.05 Đề xuất thời gian triển khai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 txBox="1"/>
          <p:nvPr>
            <p:ph idx="15" type="title"/>
          </p:nvPr>
        </p:nvSpPr>
        <p:spPr>
          <a:xfrm>
            <a:off x="418600" y="430650"/>
            <a:ext cx="8262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NỘI DUNG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90" name="Google Shape;290;p30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0"/>
          <p:cNvSpPr txBox="1"/>
          <p:nvPr>
            <p:ph idx="5" type="subTitle"/>
          </p:nvPr>
        </p:nvSpPr>
        <p:spPr>
          <a:xfrm>
            <a:off x="3431525" y="1893325"/>
            <a:ext cx="225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A.01 Thông tin sản phẩm</a:t>
            </a:r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100" y="1283825"/>
            <a:ext cx="2037825" cy="3053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0"/>
          <p:cNvGrpSpPr/>
          <p:nvPr/>
        </p:nvGrpSpPr>
        <p:grpSpPr>
          <a:xfrm>
            <a:off x="599575" y="3669825"/>
            <a:ext cx="763200" cy="763200"/>
            <a:chOff x="1070325" y="896900"/>
            <a:chExt cx="763200" cy="763200"/>
          </a:xfrm>
        </p:grpSpPr>
        <p:sp>
          <p:nvSpPr>
            <p:cNvPr id="294" name="Google Shape;294;p30"/>
            <p:cNvSpPr/>
            <p:nvPr/>
          </p:nvSpPr>
          <p:spPr>
            <a:xfrm>
              <a:off x="1070325" y="896900"/>
              <a:ext cx="763200" cy="763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5" name="Google Shape;295;p30"/>
            <p:cNvCxnSpPr/>
            <p:nvPr/>
          </p:nvCxnSpPr>
          <p:spPr>
            <a:xfrm>
              <a:off x="1412250" y="1407300"/>
              <a:ext cx="285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/>
          <p:nvPr/>
        </p:nvSpPr>
        <p:spPr>
          <a:xfrm>
            <a:off x="2050229" y="3735587"/>
            <a:ext cx="2547969" cy="5376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OPSKIN</a:t>
            </a:r>
          </a:p>
        </p:txBody>
      </p:sp>
      <p:sp>
        <p:nvSpPr>
          <p:cNvPr id="301" name="Google Shape;301;p31"/>
          <p:cNvSpPr/>
          <p:nvPr/>
        </p:nvSpPr>
        <p:spPr>
          <a:xfrm>
            <a:off x="869040" y="1027800"/>
            <a:ext cx="1971491" cy="4160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OPSKIN</a:t>
            </a:r>
          </a:p>
        </p:txBody>
      </p:sp>
      <p:sp>
        <p:nvSpPr>
          <p:cNvPr id="302" name="Google Shape;302;p31"/>
          <p:cNvSpPr/>
          <p:nvPr/>
        </p:nvSpPr>
        <p:spPr>
          <a:xfrm>
            <a:off x="5177338" y="875400"/>
            <a:ext cx="1224900" cy="1224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1"/>
          <p:cNvSpPr txBox="1"/>
          <p:nvPr>
            <p:ph type="title"/>
          </p:nvPr>
        </p:nvSpPr>
        <p:spPr>
          <a:xfrm>
            <a:off x="5065450" y="2310400"/>
            <a:ext cx="34824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THÔNG TIN TỔNG QUAN</a:t>
            </a:r>
            <a:endParaRPr/>
          </a:p>
        </p:txBody>
      </p:sp>
      <p:sp>
        <p:nvSpPr>
          <p:cNvPr id="305" name="Google Shape;305;p31"/>
          <p:cNvSpPr txBox="1"/>
          <p:nvPr>
            <p:ph idx="2" type="title"/>
          </p:nvPr>
        </p:nvSpPr>
        <p:spPr>
          <a:xfrm>
            <a:off x="5269893" y="1067000"/>
            <a:ext cx="103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25" y="1267741"/>
            <a:ext cx="3756275" cy="257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" name="Google Shape;312;p32"/>
          <p:cNvSpPr txBox="1"/>
          <p:nvPr>
            <p:ph idx="6" type="subTitle"/>
          </p:nvPr>
        </p:nvSpPr>
        <p:spPr>
          <a:xfrm>
            <a:off x="730350" y="3391150"/>
            <a:ext cx="23880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Chiết xuất từ thành phần tự nhiên lành tính hạn chế kích ứng, p</a:t>
            </a:r>
            <a:r>
              <a:rPr lang="en" sz="1200"/>
              <a:t>hức hợp nhiều hợp chất vàng nuôi dưỡng chuyên sâu</a:t>
            </a:r>
            <a:r>
              <a:rPr lang="en"/>
              <a:t>  </a:t>
            </a:r>
            <a:endParaRPr/>
          </a:p>
        </p:txBody>
      </p:sp>
      <p:sp>
        <p:nvSpPr>
          <p:cNvPr id="313" name="Google Shape;313;p32"/>
          <p:cNvSpPr txBox="1"/>
          <p:nvPr>
            <p:ph type="title"/>
          </p:nvPr>
        </p:nvSpPr>
        <p:spPr>
          <a:xfrm>
            <a:off x="417425" y="535150"/>
            <a:ext cx="82635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A.01 </a:t>
            </a:r>
            <a:r>
              <a:rPr lang="en">
                <a:solidFill>
                  <a:schemeClr val="accent5"/>
                </a:solidFill>
              </a:rPr>
              <a:t>THÔNG TIN</a:t>
            </a:r>
            <a:r>
              <a:rPr lang="en">
                <a:solidFill>
                  <a:schemeClr val="accent5"/>
                </a:solidFill>
              </a:rPr>
              <a:t> SẢN PHẨM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14" name="Google Shape;314;p32"/>
          <p:cNvSpPr txBox="1"/>
          <p:nvPr>
            <p:ph idx="2" type="title"/>
          </p:nvPr>
        </p:nvSpPr>
        <p:spPr>
          <a:xfrm>
            <a:off x="3314900" y="2948850"/>
            <a:ext cx="22098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THỨC</a:t>
            </a:r>
            <a:endParaRPr/>
          </a:p>
        </p:txBody>
      </p:sp>
      <p:sp>
        <p:nvSpPr>
          <p:cNvPr id="315" name="Google Shape;315;p32"/>
          <p:cNvSpPr txBox="1"/>
          <p:nvPr>
            <p:ph idx="1" type="subTitle"/>
          </p:nvPr>
        </p:nvSpPr>
        <p:spPr>
          <a:xfrm>
            <a:off x="3282600" y="3391248"/>
            <a:ext cx="22098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Công nghệ cải tiến cải thiện hàng rào bảo vệ da và hệ cân bằng ẩm cho làn da căng mọng nước</a:t>
            </a:r>
            <a:endParaRPr sz="1200"/>
          </a:p>
        </p:txBody>
      </p:sp>
      <p:sp>
        <p:nvSpPr>
          <p:cNvPr id="316" name="Google Shape;316;p32"/>
          <p:cNvSpPr txBox="1"/>
          <p:nvPr>
            <p:ph idx="3" type="title"/>
          </p:nvPr>
        </p:nvSpPr>
        <p:spPr>
          <a:xfrm>
            <a:off x="5920276" y="2941450"/>
            <a:ext cx="22098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DỤNG</a:t>
            </a:r>
            <a:endParaRPr/>
          </a:p>
        </p:txBody>
      </p:sp>
      <p:sp>
        <p:nvSpPr>
          <p:cNvPr id="317" name="Google Shape;317;p32"/>
          <p:cNvSpPr txBox="1"/>
          <p:nvPr>
            <p:ph idx="4" type="subTitle"/>
          </p:nvPr>
        </p:nvSpPr>
        <p:spPr>
          <a:xfrm>
            <a:off x="5920275" y="3315050"/>
            <a:ext cx="22098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Tăng cường độ ẩm cho da sáng khỏe, hàng rào bảo vệ da, hồi sinh và hoàn thiện làn da</a:t>
            </a:r>
            <a:endParaRPr sz="1200"/>
          </a:p>
        </p:txBody>
      </p:sp>
      <p:sp>
        <p:nvSpPr>
          <p:cNvPr id="318" name="Google Shape;318;p32"/>
          <p:cNvSpPr txBox="1"/>
          <p:nvPr>
            <p:ph idx="5" type="title"/>
          </p:nvPr>
        </p:nvSpPr>
        <p:spPr>
          <a:xfrm>
            <a:off x="908400" y="2948850"/>
            <a:ext cx="22098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PHẦN</a:t>
            </a:r>
            <a:endParaRPr/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338" y="1693100"/>
            <a:ext cx="1081200" cy="1081200"/>
          </a:xfrm>
          <a:prstGeom prst="ellipse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900" y="1667207"/>
            <a:ext cx="1081200" cy="1099800"/>
          </a:xfrm>
          <a:prstGeom prst="ellipse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900" y="1696145"/>
            <a:ext cx="1081200" cy="1035900"/>
          </a:xfrm>
          <a:prstGeom prst="ellipse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>
            <a:off x="1109813" y="875400"/>
            <a:ext cx="1224900" cy="1224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8" name="Google Shape;328;p33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3"/>
          <p:cNvSpPr txBox="1"/>
          <p:nvPr>
            <p:ph type="title"/>
          </p:nvPr>
        </p:nvSpPr>
        <p:spPr>
          <a:xfrm>
            <a:off x="1150325" y="2310400"/>
            <a:ext cx="39051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DỊCH VỤ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</a:t>
            </a:r>
            <a:r>
              <a:rPr lang="en"/>
              <a:t>Ề XUẤT</a:t>
            </a:r>
            <a:endParaRPr/>
          </a:p>
        </p:txBody>
      </p:sp>
      <p:sp>
        <p:nvSpPr>
          <p:cNvPr id="330" name="Google Shape;330;p33"/>
          <p:cNvSpPr txBox="1"/>
          <p:nvPr>
            <p:ph idx="3" type="title"/>
          </p:nvPr>
        </p:nvSpPr>
        <p:spPr>
          <a:xfrm>
            <a:off x="1202368" y="1067000"/>
            <a:ext cx="103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5754250" y="3819090"/>
            <a:ext cx="2204460" cy="5461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OSKIN</a:t>
            </a:r>
          </a:p>
        </p:txBody>
      </p:sp>
      <p:sp>
        <p:nvSpPr>
          <p:cNvPr id="332" name="Google Shape;332;p33"/>
          <p:cNvSpPr/>
          <p:nvPr/>
        </p:nvSpPr>
        <p:spPr>
          <a:xfrm>
            <a:off x="4001650" y="875400"/>
            <a:ext cx="2887062" cy="5875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OPSKIN</a:t>
            </a:r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325" y="1479543"/>
            <a:ext cx="3960376" cy="264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4"/>
          <p:cNvSpPr txBox="1"/>
          <p:nvPr>
            <p:ph type="title"/>
          </p:nvPr>
        </p:nvSpPr>
        <p:spPr>
          <a:xfrm>
            <a:off x="410350" y="535150"/>
            <a:ext cx="82707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CHIẾN LƯỢC ĐỀ XUẤT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2006860" y="1585364"/>
            <a:ext cx="2166933" cy="2539218"/>
            <a:chOff x="2304466" y="1798829"/>
            <a:chExt cx="3826476" cy="4554652"/>
          </a:xfrm>
        </p:grpSpPr>
        <p:pic>
          <p:nvPicPr>
            <p:cNvPr id="341" name="Google Shape;34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04466" y="1798829"/>
              <a:ext cx="3826476" cy="455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34"/>
            <p:cNvSpPr txBox="1"/>
            <p:nvPr/>
          </p:nvSpPr>
          <p:spPr>
            <a:xfrm>
              <a:off x="3288320" y="3521420"/>
              <a:ext cx="1857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000" lIns="18000" spcFirstLastPara="1" rIns="18000" wrap="square" tIns="1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Cân nhắc</a:t>
              </a:r>
              <a:endParaRPr b="1" i="0" sz="80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343" name="Google Shape;343;p34"/>
            <p:cNvSpPr txBox="1"/>
            <p:nvPr/>
          </p:nvSpPr>
          <p:spPr>
            <a:xfrm>
              <a:off x="2898120" y="4346227"/>
              <a:ext cx="26385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000" lIns="18000" spcFirstLastPara="1" rIns="18000" wrap="square" tIns="1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Tương tác </a:t>
              </a:r>
              <a:endParaRPr b="1" i="0" sz="80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344" name="Google Shape;344;p34"/>
            <p:cNvSpPr txBox="1"/>
            <p:nvPr/>
          </p:nvSpPr>
          <p:spPr>
            <a:xfrm>
              <a:off x="3455493" y="5050294"/>
              <a:ext cx="152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000" lIns="18000" spcFirstLastPara="1" rIns="18000" wrap="square" tIns="1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Chuyển đổi</a:t>
              </a:r>
              <a:endParaRPr b="1" i="0" sz="80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345" name="Google Shape;345;p34"/>
            <p:cNvSpPr txBox="1"/>
            <p:nvPr/>
          </p:nvSpPr>
          <p:spPr>
            <a:xfrm>
              <a:off x="3742907" y="5678782"/>
              <a:ext cx="104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000" lIns="18000" spcFirstLastPara="1" rIns="18000" wrap="square" tIns="1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Trung thành</a:t>
              </a:r>
              <a:endParaRPr b="1" i="0" sz="80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346" name="Google Shape;346;p34"/>
            <p:cNvSpPr txBox="1"/>
            <p:nvPr/>
          </p:nvSpPr>
          <p:spPr>
            <a:xfrm>
              <a:off x="3455493" y="2466465"/>
              <a:ext cx="1524300" cy="6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000" lIns="18000" spcFirstLastPara="1" rIns="18000" wrap="square" tIns="1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Nhận diện</a:t>
              </a:r>
              <a:endParaRPr b="1" i="0" sz="80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sp>
        <p:nvSpPr>
          <p:cNvPr id="347" name="Google Shape;347;p34"/>
          <p:cNvSpPr/>
          <p:nvPr/>
        </p:nvSpPr>
        <p:spPr>
          <a:xfrm>
            <a:off x="1820188" y="1773700"/>
            <a:ext cx="161400" cy="2275200"/>
          </a:xfrm>
          <a:prstGeom prst="downArrow">
            <a:avLst>
              <a:gd fmla="val 50000" name="adj1"/>
              <a:gd fmla="val 57698" name="adj2"/>
            </a:avLst>
          </a:prstGeom>
          <a:solidFill>
            <a:srgbClr val="FF00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635125" y="2267300"/>
            <a:ext cx="1083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Tối ưu hình ảnh</a:t>
            </a:r>
            <a:endParaRPr b="1"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thương hiệu</a:t>
            </a:r>
            <a:endParaRPr b="1"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635125" y="3322674"/>
            <a:ext cx="1083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</a:t>
            </a:r>
            <a:r>
              <a:rPr b="1" lang="en" sz="800">
                <a:latin typeface="Bitter"/>
                <a:ea typeface="Bitter"/>
                <a:cs typeface="Bitter"/>
                <a:sym typeface="Bitter"/>
              </a:rPr>
              <a:t>ối</a:t>
            </a:r>
            <a:r>
              <a:rPr b="1"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 ưu hiệu suất chi</a:t>
            </a:r>
            <a:r>
              <a:rPr b="1" lang="en" sz="800">
                <a:latin typeface="Bitter"/>
                <a:ea typeface="Bitter"/>
                <a:cs typeface="Bitter"/>
                <a:sym typeface="Bitter"/>
              </a:rPr>
              <a:t>ến dịch</a:t>
            </a:r>
            <a:r>
              <a:rPr b="1"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endParaRPr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4225200" y="1618975"/>
            <a:ext cx="4011000" cy="730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Top Funnel: Truyền tải hình thương hiệu</a:t>
            </a:r>
            <a:endParaRPr b="1"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83103" lvl="0" marL="6095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-"/>
            </a:pPr>
            <a:r>
              <a:rPr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Mục tiêu: Nhận diện thương hiệu (Brand Awareness)</a:t>
            </a:r>
            <a:endParaRPr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83103" lvl="0" marL="6095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-"/>
            </a:pPr>
            <a:r>
              <a:rPr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Chỉ số: Tiếp cận (Reach)</a:t>
            </a:r>
            <a:endParaRPr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=&gt; Dịch vụ đề xuất: </a:t>
            </a:r>
            <a:r>
              <a:rPr b="1" i="1" lang="en" sz="800"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Bài quảng bá </a:t>
            </a:r>
            <a:r>
              <a:rPr b="1" i="1" lang="en" sz="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thương hiệu, </a:t>
            </a:r>
            <a:r>
              <a:rPr b="1" i="1" lang="en" sz="800"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Ads</a:t>
            </a:r>
            <a:endParaRPr b="1" i="1" sz="800" u="none" cap="none" strike="noStrike">
              <a:solidFill>
                <a:srgbClr val="000000"/>
              </a:solidFill>
              <a:highlight>
                <a:srgbClr val="FFFF00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4225225" y="2468475"/>
            <a:ext cx="4011000" cy="730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Middle Funnel: Khuyến khích tương tác người dùng</a:t>
            </a:r>
            <a:endParaRPr b="1"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83103" lvl="0" marL="6095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-"/>
            </a:pPr>
            <a:r>
              <a:rPr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Mục tiêu: khích lệ người dùng tương tác với thương hiệu</a:t>
            </a:r>
            <a:endParaRPr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83103" lvl="0" marL="6095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-"/>
            </a:pPr>
            <a:r>
              <a:rPr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Chỉ số: </a:t>
            </a:r>
            <a:r>
              <a:rPr lang="en" sz="8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L</a:t>
            </a:r>
            <a:r>
              <a:rPr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ượt tham gia</a:t>
            </a:r>
            <a:r>
              <a:rPr lang="en" sz="8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, Lượt tương tác </a:t>
            </a:r>
            <a:r>
              <a:rPr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lưu lượng truy cập (Traffic)</a:t>
            </a:r>
            <a:endParaRPr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=&gt; </a:t>
            </a:r>
            <a:r>
              <a:rPr b="1" i="1" lang="en" sz="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b="1" i="1" lang="en" sz="800">
                <a:solidFill>
                  <a:srgbClr val="000000"/>
                </a:solidFill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Try Free, </a:t>
            </a:r>
            <a:r>
              <a:rPr b="1" i="1" lang="en" sz="800"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 Bài đánh giá sản phẩm trên Group, Ads</a:t>
            </a:r>
            <a:endParaRPr i="0" sz="800" u="none" cap="none" strike="noStrike">
              <a:solidFill>
                <a:srgbClr val="000000"/>
              </a:solidFill>
              <a:highlight>
                <a:srgbClr val="FFFF00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4225200" y="3318400"/>
            <a:ext cx="4005600" cy="730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Bottom Funnel: Thuyết phục mua hàng</a:t>
            </a:r>
            <a:endParaRPr b="1"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83103" lvl="0" marL="6095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-"/>
            </a:pPr>
            <a:r>
              <a:rPr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Mục tiêu: Chốt đơn, gia tăng chuyển đổi</a:t>
            </a:r>
            <a:endParaRPr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83103" lvl="0" marL="6095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-"/>
            </a:pPr>
            <a:r>
              <a:rPr i="0" lang="en" sz="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Chỉ số: Lượt quan tâm </a:t>
            </a:r>
            <a:endParaRPr i="0" sz="8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=&gt; </a:t>
            </a:r>
            <a:r>
              <a:rPr b="1" i="1" lang="en" sz="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Voucher, </a:t>
            </a:r>
            <a:r>
              <a:rPr b="1" i="1" lang="en" sz="800"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 Bài đánh giá sản phẩm trên Group, Ads</a:t>
            </a:r>
            <a:endParaRPr i="0" sz="800" u="none" cap="none" strike="noStrike">
              <a:solidFill>
                <a:srgbClr val="000000"/>
              </a:solidFill>
              <a:highlight>
                <a:srgbClr val="FFFF00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410350" y="4244975"/>
            <a:ext cx="827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FFFF00"/>
                </a:highlight>
                <a:latin typeface="Bitter"/>
                <a:ea typeface="Bitter"/>
                <a:cs typeface="Bitter"/>
                <a:sym typeface="Bitter"/>
              </a:rPr>
              <a:t>Quảng bá thương hiệu đến với cộng đồng Club Piaf hơn 350K thành viên  </a:t>
            </a:r>
            <a:endParaRPr b="1" sz="1100">
              <a:solidFill>
                <a:schemeClr val="accent6"/>
              </a:solidFill>
              <a:highlight>
                <a:srgbClr val="FFFF00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" name="Google Shape;358;p35"/>
          <p:cNvGraphicFramePr/>
          <p:nvPr/>
        </p:nvGraphicFramePr>
        <p:xfrm>
          <a:off x="359650" y="98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{4308BD55-C9CC-423A-AFD7-68185EBB693A}</a:tableStyleId>
              </a:tblPr>
              <a:tblGrid>
                <a:gridCol w="4423275"/>
                <a:gridCol w="2880000"/>
              </a:tblGrid>
              <a:tr h="525825">
                <a:tc>
                  <a:txBody>
                    <a:bodyPr/>
                    <a:lstStyle/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6DD3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3612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6DD3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accent4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[ OPSKIN ]</a:t>
                      </a:r>
                      <a:endParaRPr b="1" sz="800">
                        <a:solidFill>
                          <a:schemeClr val="accent4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accent4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Summit Extra Hydrating Rich Ample</a:t>
                      </a:r>
                      <a:endParaRPr b="1" sz="800">
                        <a:solidFill>
                          <a:schemeClr val="accent4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93612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6DD3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6DD3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</a:tr>
              <a:tr h="629400">
                <a:tc>
                  <a:txBody>
                    <a:bodyPr/>
                    <a:lstStyle/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Dịch vụ Try Free</a:t>
                      </a:r>
                      <a:endParaRPr b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-1471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Bitter"/>
                        <a:buChar char="➔"/>
                      </a:pPr>
                      <a:r>
                        <a:rPr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Kết nối chặt chẽ với Piers quan tâm đến sản phẩm bằng việc xây dựng những người đánh giá.</a:t>
                      </a:r>
                      <a:endParaRPr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-1471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Bitter"/>
                        <a:buChar char="➔"/>
                      </a:pPr>
                      <a:r>
                        <a:rPr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Khai thác khách hàng tiềm năng.</a:t>
                      </a:r>
                      <a:endParaRPr b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02</a:t>
                      </a:r>
                      <a:endParaRPr b="1">
                        <a:solidFill>
                          <a:srgbClr val="BF9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phases</a:t>
                      </a:r>
                      <a:endParaRPr i="1" sz="1000">
                        <a:solidFill>
                          <a:srgbClr val="BF9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88750">
                <a:tc>
                  <a:txBody>
                    <a:bodyPr/>
                    <a:lstStyle/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Bài Quảng bá sản phẩm </a:t>
                      </a:r>
                      <a:endParaRPr b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*** Đính kèm link mua hàng (nếu có)</a:t>
                      </a:r>
                      <a:endParaRPr i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-147149" lvl="0" marL="26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Bitter"/>
                        <a:buChar char="➔"/>
                      </a:pPr>
                      <a:r>
                        <a:rPr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Xây dựng nhận thức về sản phẩm mạnh mẽ hơn.</a:t>
                      </a:r>
                      <a:endParaRPr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-147149" lvl="0" marL="26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Bitter"/>
                        <a:buChar char="➔"/>
                      </a:pPr>
                      <a:r>
                        <a:rPr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Giới thiệu chi tiết sản phẩm qua sự khác biệt và lý do để tin dùng.</a:t>
                      </a:r>
                      <a:endParaRPr i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01</a:t>
                      </a:r>
                      <a:endParaRPr b="1">
                        <a:solidFill>
                          <a:srgbClr val="BF9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post</a:t>
                      </a:r>
                      <a:endParaRPr b="1">
                        <a:solidFill>
                          <a:srgbClr val="BF9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03850">
                <a:tc>
                  <a:txBody>
                    <a:bodyPr/>
                    <a:lstStyle/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Bài Quảng bá thương hiệu</a:t>
                      </a:r>
                      <a:endParaRPr b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  <a:highlight>
                            <a:schemeClr val="accent5"/>
                          </a:highlight>
                          <a:latin typeface="Bitter"/>
                          <a:ea typeface="Bitter"/>
                          <a:cs typeface="Bitter"/>
                          <a:sym typeface="Bitter"/>
                        </a:rPr>
                        <a:t>Bài #1 </a:t>
                      </a:r>
                      <a:r>
                        <a:rPr b="1"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Chào đón Opskin lần đầu có mặt tại Club Piaf Shop &amp; CTKM</a:t>
                      </a:r>
                      <a:endParaRPr b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6"/>
                          </a:solidFill>
                          <a:highlight>
                            <a:schemeClr val="accent5"/>
                          </a:highlight>
                          <a:latin typeface="Bitter"/>
                          <a:ea typeface="Bitter"/>
                          <a:cs typeface="Bitter"/>
                          <a:sym typeface="Bitter"/>
                        </a:rPr>
                        <a:t>Bài #2</a:t>
                      </a:r>
                      <a:r>
                        <a:rPr b="1"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 Quảng bá thương hiệu</a:t>
                      </a:r>
                      <a:endParaRPr b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-1471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Bitter"/>
                        <a:buChar char="➔"/>
                      </a:pPr>
                      <a:r>
                        <a:rPr lang="en" sz="900">
                          <a:solidFill>
                            <a:schemeClr val="accent6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Nâng cao nhận thức về thương hiệu thông qua nhiều hình thức truyền tải thông tin khác nhau.</a:t>
                      </a:r>
                      <a:endParaRPr sz="900">
                        <a:solidFill>
                          <a:schemeClr val="accent6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  </a:t>
                      </a:r>
                      <a:r>
                        <a:rPr b="1" lang="en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02</a:t>
                      </a:r>
                      <a:endParaRPr b="1">
                        <a:solidFill>
                          <a:srgbClr val="BF9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post</a:t>
                      </a:r>
                      <a:endParaRPr b="1">
                        <a:solidFill>
                          <a:srgbClr val="BF9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5700">
                <a:tc gridSpan="2">
                  <a:txBody>
                    <a:bodyPr/>
                    <a:lstStyle/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Gói chạy quảng cáo FB Digital </a:t>
                      </a:r>
                      <a:r>
                        <a:rPr b="1" lang="en" sz="1200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Ads </a:t>
                      </a:r>
                      <a:r>
                        <a:rPr i="1" lang="en" sz="1200">
                          <a:solidFill>
                            <a:srgbClr val="BF900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(ước tính 3 triệu/ engagement ad, 2.5 triệu/ click ad/ tối đa 1 tháng)</a:t>
                      </a:r>
                      <a:endParaRPr i="1" sz="1200">
                        <a:solidFill>
                          <a:srgbClr val="BF900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6DD3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6DD3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359" name="Google Shape;359;p35"/>
          <p:cNvGraphicFramePr/>
          <p:nvPr/>
        </p:nvGraphicFramePr>
        <p:xfrm>
          <a:off x="7654575" y="15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{4308BD55-C9CC-423A-AFD7-68185EBB693A}</a:tableStyleId>
              </a:tblPr>
              <a:tblGrid>
                <a:gridCol w="1413300"/>
              </a:tblGrid>
              <a:tr h="7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CTW</a:t>
                      </a:r>
                      <a:endParaRPr sz="11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1,000 </a:t>
                      </a: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 2 phases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118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Engagement</a:t>
                      </a:r>
                      <a:endParaRPr sz="11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3,000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 1 post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130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Engagement</a:t>
                      </a:r>
                      <a:endParaRPr sz="11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3,000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/ 1 post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360" name="Google Shape;360;p35"/>
          <p:cNvSpPr/>
          <p:nvPr/>
        </p:nvSpPr>
        <p:spPr>
          <a:xfrm rot="-5400000">
            <a:off x="-151850" y="1715500"/>
            <a:ext cx="701100" cy="321900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itter"/>
                <a:ea typeface="Bitter"/>
                <a:cs typeface="Bitter"/>
                <a:sym typeface="Bitter"/>
              </a:rPr>
              <a:t>Club Piaf app</a:t>
            </a:r>
            <a:endParaRPr b="1" sz="9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1" name="Google Shape;361;p35"/>
          <p:cNvSpPr/>
          <p:nvPr/>
        </p:nvSpPr>
        <p:spPr>
          <a:xfrm rot="-5400000">
            <a:off x="-1054400" y="3304950"/>
            <a:ext cx="2506200" cy="321900"/>
          </a:xfrm>
          <a:prstGeom prst="rect">
            <a:avLst/>
          </a:prstGeom>
          <a:solidFill>
            <a:srgbClr val="53474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Club Piaf</a:t>
            </a:r>
            <a:endParaRPr b="1"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FB Fanpage</a:t>
            </a:r>
            <a:endParaRPr b="1"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2" name="Google Shape;362;p35"/>
          <p:cNvSpPr txBox="1"/>
          <p:nvPr>
            <p:ph idx="4294967295" type="title"/>
          </p:nvPr>
        </p:nvSpPr>
        <p:spPr>
          <a:xfrm>
            <a:off x="7662888" y="984325"/>
            <a:ext cx="1413300" cy="6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solidFill>
                  <a:srgbClr val="BF9000"/>
                </a:solidFill>
              </a:rPr>
              <a:t>KPI</a:t>
            </a:r>
            <a:endParaRPr sz="2500">
              <a:solidFill>
                <a:srgbClr val="BF9000"/>
              </a:solidFill>
            </a:endParaRPr>
          </a:p>
        </p:txBody>
      </p:sp>
      <p:pic>
        <p:nvPicPr>
          <p:cNvPr id="363" name="Google Shape;3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600" y="1096838"/>
            <a:ext cx="1721000" cy="4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>
            <p:ph idx="4294967295" type="title"/>
          </p:nvPr>
        </p:nvSpPr>
        <p:spPr>
          <a:xfrm>
            <a:off x="417425" y="230350"/>
            <a:ext cx="83058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DỊCH VỤ ĐỀ XUẤT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6"/>
          <p:cNvGrpSpPr/>
          <p:nvPr/>
        </p:nvGrpSpPr>
        <p:grpSpPr>
          <a:xfrm>
            <a:off x="7031588" y="856950"/>
            <a:ext cx="763200" cy="763200"/>
            <a:chOff x="1080225" y="916725"/>
            <a:chExt cx="763200" cy="763200"/>
          </a:xfrm>
        </p:grpSpPr>
        <p:grpSp>
          <p:nvGrpSpPr>
            <p:cNvPr id="370" name="Google Shape;370;p36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371" name="Google Shape;371;p36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2" name="Google Shape;372;p36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73" name="Google Shape;373;p36"/>
            <p:cNvSpPr/>
            <p:nvPr/>
          </p:nvSpPr>
          <p:spPr>
            <a:xfrm>
              <a:off x="1221800" y="1397872"/>
              <a:ext cx="176530" cy="54873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2"/>
                  </a:solidFill>
                  <a:latin typeface="Source Sans Pro"/>
                </a:rPr>
                <a:t>N006</a:t>
              </a:r>
            </a:p>
          </p:txBody>
        </p:sp>
      </p:grpSp>
      <p:sp>
        <p:nvSpPr>
          <p:cNvPr id="374" name="Google Shape;374;p36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6"/>
          <p:cNvSpPr txBox="1"/>
          <p:nvPr>
            <p:ph idx="4294967295" type="title"/>
          </p:nvPr>
        </p:nvSpPr>
        <p:spPr>
          <a:xfrm>
            <a:off x="424500" y="535150"/>
            <a:ext cx="8256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B.01  BÀI QUẢNG BÁ THƯƠNG HIỆU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75" y="1276225"/>
            <a:ext cx="3126449" cy="31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1126175" y="3475375"/>
            <a:ext cx="968700" cy="97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Source Sans Pro"/>
                <a:ea typeface="Source Sans Pro"/>
                <a:cs typeface="Source Sans Pro"/>
                <a:sym typeface="Source Sans Pro"/>
              </a:rPr>
              <a:t>OPSKIN is a solution that helps you find your true beauty.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599300" y="1276150"/>
            <a:ext cx="3438000" cy="3171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F9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rgbClr val="BF9000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highlight>
                  <a:srgbClr val="BF9000"/>
                </a:highlight>
                <a:latin typeface="Bitter"/>
                <a:ea typeface="Bitter"/>
                <a:cs typeface="Bitter"/>
                <a:sym typeface="Bitter"/>
              </a:rPr>
              <a:t>Nội dung #1:</a:t>
            </a:r>
            <a:r>
              <a:rPr b="1" lang="en" sz="900">
                <a:solidFill>
                  <a:srgbClr val="BF9000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b="1" i="1" lang="en" sz="900">
                <a:solidFill>
                  <a:srgbClr val="BF9000"/>
                </a:solidFill>
                <a:latin typeface="Bitter"/>
                <a:ea typeface="Bitter"/>
                <a:cs typeface="Bitter"/>
                <a:sym typeface="Bitter"/>
              </a:rPr>
              <a:t>Thần dược cấp ẩm mang lại vẻ đẹp thuần khiết được phụ nữ Á Đông tôn vinh</a:t>
            </a:r>
            <a:endParaRPr b="1" i="1" sz="900">
              <a:solidFill>
                <a:srgbClr val="BF9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F9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highlight>
                  <a:srgbClr val="BF9000"/>
                </a:highlight>
                <a:latin typeface="Bitter"/>
                <a:ea typeface="Bitter"/>
                <a:cs typeface="Bitter"/>
                <a:sym typeface="Bitter"/>
              </a:rPr>
              <a:t>Nội dung #2:</a:t>
            </a:r>
            <a:r>
              <a:rPr b="1" lang="en" sz="900">
                <a:solidFill>
                  <a:srgbClr val="BF9000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b="1" i="1" lang="en" sz="900">
                <a:solidFill>
                  <a:srgbClr val="BF9000"/>
                </a:solidFill>
                <a:latin typeface="Bitter"/>
                <a:ea typeface="Bitter"/>
                <a:cs typeface="Bitter"/>
                <a:sym typeface="Bitter"/>
              </a:rPr>
              <a:t>Serum cấp ẩm tầng sâu  được giới chuyên gia khuyên dùng cho làn da “sa mạc”</a:t>
            </a:r>
            <a:endParaRPr b="1" i="1" sz="900">
              <a:solidFill>
                <a:srgbClr val="BF9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Bitter"/>
              <a:ea typeface="Bitter"/>
              <a:cs typeface="Bitter"/>
              <a:sym typeface="Bitter"/>
            </a:endParaRPr>
          </a:p>
          <a:p>
            <a:pPr indent="-2222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Work Sans"/>
              <a:buChar char="❏"/>
            </a:pPr>
            <a:r>
              <a:rPr lang="en" sz="800">
                <a:latin typeface="Bitter"/>
                <a:ea typeface="Bitter"/>
                <a:cs typeface="Bitter"/>
                <a:sym typeface="Bitter"/>
              </a:rPr>
              <a:t>Giới thiệu sơ lược về sản phẩm - </a:t>
            </a:r>
            <a:r>
              <a:rPr b="1" lang="en" sz="800">
                <a:solidFill>
                  <a:srgbClr val="BF9000"/>
                </a:solidFill>
                <a:latin typeface="Bitter"/>
                <a:ea typeface="Bitter"/>
                <a:cs typeface="Bitter"/>
                <a:sym typeface="Bitter"/>
              </a:rPr>
              <a:t>Summit Extra Hydrating Rich Ample</a:t>
            </a:r>
            <a:endParaRPr b="1" sz="800">
              <a:solidFill>
                <a:srgbClr val="BF90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222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Work Sans"/>
              <a:buChar char="❏"/>
            </a:pPr>
            <a:r>
              <a:rPr lang="en" sz="800">
                <a:latin typeface="Bitter"/>
                <a:ea typeface="Bitter"/>
                <a:cs typeface="Bitter"/>
                <a:sym typeface="Bitter"/>
              </a:rPr>
              <a:t>Điểm nổi bật về công năng sản phẩm</a:t>
            </a:r>
            <a:endParaRPr sz="800">
              <a:latin typeface="Bitter"/>
              <a:ea typeface="Bitter"/>
              <a:cs typeface="Bitter"/>
              <a:sym typeface="Bitter"/>
            </a:endParaRPr>
          </a:p>
          <a:p>
            <a:pPr indent="-279400" lvl="0" marL="8001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●"/>
            </a:pP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Cấp ẩm chuyên sâu</a:t>
            </a:r>
            <a:endParaRPr b="1" i="1" sz="800">
              <a:latin typeface="Bitter"/>
              <a:ea typeface="Bitter"/>
              <a:cs typeface="Bitter"/>
              <a:sym typeface="Bitter"/>
            </a:endParaRPr>
          </a:p>
          <a:p>
            <a:pPr indent="-279400" lvl="0" marL="8001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●"/>
            </a:pPr>
            <a:r>
              <a:rPr b="1" i="1" lang="en" sz="800">
                <a:latin typeface="Bitter"/>
                <a:ea typeface="Bitter"/>
                <a:cs typeface="Bitter"/>
                <a:sym typeface="Bitter"/>
              </a:rPr>
              <a:t>Tái tạo , phục hồi  hư tổn</a:t>
            </a:r>
            <a:endParaRPr b="1" i="1" sz="800">
              <a:latin typeface="Bitter"/>
              <a:ea typeface="Bitter"/>
              <a:cs typeface="Bitter"/>
              <a:sym typeface="Bitter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❏"/>
            </a:pPr>
            <a:r>
              <a:rPr lang="en" sz="800">
                <a:latin typeface="Bitter"/>
                <a:ea typeface="Bitter"/>
                <a:cs typeface="Bitter"/>
                <a:sym typeface="Bitter"/>
              </a:rPr>
              <a:t>Link thông tin sản phẩm</a:t>
            </a:r>
            <a:endParaRPr sz="800">
              <a:latin typeface="Bitter"/>
              <a:ea typeface="Bitter"/>
              <a:cs typeface="Bitter"/>
              <a:sym typeface="Bitter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❏"/>
            </a:pPr>
            <a:r>
              <a:rPr lang="en" sz="800">
                <a:latin typeface="Bitter"/>
                <a:ea typeface="Bitter"/>
                <a:cs typeface="Bitter"/>
                <a:sym typeface="Bitter"/>
              </a:rPr>
              <a:t>Link mua hàng sản phẩm trên kênh TMĐT</a:t>
            </a:r>
            <a:endParaRPr sz="800">
              <a:latin typeface="Bitter"/>
              <a:ea typeface="Bitter"/>
              <a:cs typeface="Bitter"/>
              <a:sym typeface="Bitter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❏"/>
            </a:pPr>
            <a:r>
              <a:rPr lang="en" sz="800">
                <a:latin typeface="Bitter"/>
                <a:ea typeface="Bitter"/>
                <a:cs typeface="Bitter"/>
                <a:sym typeface="Bitter"/>
              </a:rPr>
              <a:t>Link website/ fanpage</a:t>
            </a:r>
            <a:endParaRPr sz="800">
              <a:latin typeface="Bitter"/>
              <a:ea typeface="Bitter"/>
              <a:cs typeface="Bitter"/>
              <a:sym typeface="Bitter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itter"/>
              <a:buChar char="❏"/>
            </a:pPr>
            <a:r>
              <a:rPr lang="en" sz="800">
                <a:latin typeface="Bitter"/>
                <a:ea typeface="Bitter"/>
                <a:cs typeface="Bitter"/>
                <a:sym typeface="Bitter"/>
              </a:rPr>
              <a:t>Hashtag sản phẩm, thương hiệu</a:t>
            </a:r>
            <a:endParaRPr sz="10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37"/>
          <p:cNvGrpSpPr/>
          <p:nvPr/>
        </p:nvGrpSpPr>
        <p:grpSpPr>
          <a:xfrm>
            <a:off x="7031588" y="1009350"/>
            <a:ext cx="763200" cy="763200"/>
            <a:chOff x="1080225" y="916725"/>
            <a:chExt cx="763200" cy="763200"/>
          </a:xfrm>
        </p:grpSpPr>
        <p:grpSp>
          <p:nvGrpSpPr>
            <p:cNvPr id="384" name="Google Shape;384;p37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385" name="Google Shape;385;p37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6" name="Google Shape;386;p37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87" name="Google Shape;387;p37"/>
            <p:cNvSpPr/>
            <p:nvPr/>
          </p:nvSpPr>
          <p:spPr>
            <a:xfrm>
              <a:off x="1221800" y="1397872"/>
              <a:ext cx="176530" cy="54873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2"/>
                  </a:solidFill>
                  <a:latin typeface="Source Sans Pro"/>
                </a:rPr>
                <a:t>N006</a:t>
              </a:r>
            </a:p>
          </p:txBody>
        </p:sp>
      </p:grpSp>
      <p:sp>
        <p:nvSpPr>
          <p:cNvPr id="388" name="Google Shape;388;p37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37"/>
          <p:cNvSpPr txBox="1"/>
          <p:nvPr>
            <p:ph idx="4294967295" type="title"/>
          </p:nvPr>
        </p:nvSpPr>
        <p:spPr>
          <a:xfrm>
            <a:off x="417425" y="535150"/>
            <a:ext cx="82635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B.02  BÀI ĐÁNH GIÁ </a:t>
            </a:r>
            <a:r>
              <a:rPr b="0" lang="en" sz="2400">
                <a:solidFill>
                  <a:schemeClr val="accent5"/>
                </a:solidFill>
              </a:rPr>
              <a:t>Trên Group Sẻ Vui Vẻ</a:t>
            </a:r>
            <a:endParaRPr b="0" sz="2400">
              <a:solidFill>
                <a:schemeClr val="accent5"/>
              </a:solidFill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764100" y="1550957"/>
            <a:ext cx="2132400" cy="29352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3681590" y="1552685"/>
            <a:ext cx="2132400" cy="29352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7"/>
          <p:cNvSpPr/>
          <p:nvPr/>
        </p:nvSpPr>
        <p:spPr>
          <a:xfrm>
            <a:off x="6258034" y="1551050"/>
            <a:ext cx="2009100" cy="2935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Nội dung bao gồm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98499" lvl="0" marL="22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Thông tin nổi bật của sản phẩm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98499" lvl="0" marL="22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Đánh giá về sản phẩm sau khi đã trải nghiệm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98499" lvl="0" marL="22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Hướng dẫn sử dụng sản phẩm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98499" lvl="0" marL="22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Dẫn link mua hàng về trang TMĐT Shopee, Lazada của Opskin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316" y="1348412"/>
            <a:ext cx="2043496" cy="275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400" y="2092297"/>
            <a:ext cx="2040900" cy="22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317" y="2788672"/>
            <a:ext cx="1720436" cy="13588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96" name="Google Shape;39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0191" y="1330100"/>
            <a:ext cx="1683671" cy="300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6179" y="2788672"/>
            <a:ext cx="1761067" cy="1392148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006 Pitch Deck by Slidesgo">
  <a:themeElements>
    <a:clrScheme name="Simple Light">
      <a:dk1>
        <a:srgbClr val="534741"/>
      </a:dk1>
      <a:lt1>
        <a:srgbClr val="FFFFFF"/>
      </a:lt1>
      <a:dk2>
        <a:srgbClr val="F6E0C8"/>
      </a:dk2>
      <a:lt2>
        <a:srgbClr val="534741"/>
      </a:lt2>
      <a:accent1>
        <a:srgbClr val="FFFFFF"/>
      </a:accent1>
      <a:accent2>
        <a:srgbClr val="F6E0C8"/>
      </a:accent2>
      <a:accent3>
        <a:srgbClr val="534741"/>
      </a:accent3>
      <a:accent4>
        <a:srgbClr val="FFFFFF"/>
      </a:accent4>
      <a:accent5>
        <a:srgbClr val="F6E0C8"/>
      </a:accent5>
      <a:accent6>
        <a:srgbClr val="534741"/>
      </a:accent6>
      <a:hlink>
        <a:srgbClr val="5347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